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311"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312" r:id="rId31"/>
    <p:sldId id="284" r:id="rId32"/>
    <p:sldId id="285" r:id="rId33"/>
    <p:sldId id="287" r:id="rId34"/>
    <p:sldId id="288" r:id="rId35"/>
    <p:sldId id="289" r:id="rId36"/>
    <p:sldId id="290" r:id="rId37"/>
    <p:sldId id="291" r:id="rId38"/>
    <p:sldId id="292" r:id="rId39"/>
    <p:sldId id="293" r:id="rId40"/>
    <p:sldId id="294" r:id="rId41"/>
    <p:sldId id="295" r:id="rId42"/>
    <p:sldId id="296" r:id="rId43"/>
    <p:sldId id="304" r:id="rId44"/>
    <p:sldId id="305" r:id="rId45"/>
    <p:sldId id="306" r:id="rId46"/>
    <p:sldId id="308" r:id="rId47"/>
    <p:sldId id="309" r:id="rId48"/>
    <p:sldId id="298" r:id="rId49"/>
    <p:sldId id="297" r:id="rId50"/>
    <p:sldId id="299" r:id="rId51"/>
    <p:sldId id="300" r:id="rId52"/>
    <p:sldId id="301" r:id="rId53"/>
    <p:sldId id="302" r:id="rId54"/>
    <p:sldId id="303" r:id="rId55"/>
    <p:sldId id="310" r:id="rId56"/>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0DEEF"/>
          </a:solidFill>
        </a:fill>
      </a:tcStyle>
    </a:wholeTbl>
    <a:band2H>
      <a:tcTxStyle/>
      <a:tcStyle>
        <a:tcBdr/>
        <a:fill>
          <a:solidFill>
            <a:srgbClr val="E9EFF7"/>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348"/>
    <p:restoredTop sz="92381" autoAdjust="0"/>
  </p:normalViewPr>
  <p:slideViewPr>
    <p:cSldViewPr snapToGrid="0" snapToObjects="1">
      <p:cViewPr varScale="1">
        <p:scale>
          <a:sx n="52" d="100"/>
          <a:sy n="52" d="100"/>
        </p:scale>
        <p:origin x="67" y="5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1" name="Shape 91"/>
          <p:cNvSpPr>
            <a:spLocks noGrp="1" noRot="1" noChangeAspect="1"/>
          </p:cNvSpPr>
          <p:nvPr>
            <p:ph type="sldImg"/>
          </p:nvPr>
        </p:nvSpPr>
        <p:spPr>
          <a:xfrm>
            <a:off x="1143000" y="685800"/>
            <a:ext cx="4572000" cy="3429000"/>
          </a:xfrm>
          <a:prstGeom prst="rect">
            <a:avLst/>
          </a:prstGeom>
        </p:spPr>
        <p:txBody>
          <a:bodyPr/>
          <a:lstStyle/>
          <a:p>
            <a:endParaRPr/>
          </a:p>
        </p:txBody>
      </p:sp>
      <p:sp>
        <p:nvSpPr>
          <p:cNvPr id="92" name="Shape 92"/>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3174491955"/>
      </p:ext>
    </p:extLst>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un.org/youthenvoy/2015/12/youth-violence-is-a-global-public-health-problem-who/"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381000" y="685800"/>
            <a:ext cx="6096000" cy="3429000"/>
          </a:xfrm>
        </p:spPr>
      </p:sp>
      <p:sp>
        <p:nvSpPr>
          <p:cNvPr id="3" name="Jegyzetek helye 2"/>
          <p:cNvSpPr>
            <a:spLocks noGrp="1"/>
          </p:cNvSpPr>
          <p:nvPr>
            <p:ph type="body" idx="1"/>
          </p:nvPr>
        </p:nvSpPr>
        <p:spPr/>
        <p:txBody>
          <a:bodyPr/>
          <a:lstStyle/>
          <a:p>
            <a:pPr algn="ctr">
              <a:spcAft>
                <a:spcPts val="0"/>
              </a:spcAft>
            </a:pPr>
            <a:r>
              <a:rPr lang="hu-HU" sz="1800" dirty="0" smtClean="0">
                <a:solidFill>
                  <a:srgbClr val="1F4E79"/>
                </a:solidFill>
                <a:effectLst/>
                <a:uFill>
                  <a:solidFill>
                    <a:srgbClr val="000000"/>
                  </a:solidFill>
                </a:uFill>
                <a:latin typeface="Avenir Light"/>
                <a:ea typeface="Arial Unicode MS" panose="020B0604020202020204" pitchFamily="34" charset="-128"/>
                <a:cs typeface="Arial Unicode MS" panose="020B0604020202020204" pitchFamily="34" charset="-128"/>
              </a:rPr>
              <a:t>Prédikáció</a:t>
            </a:r>
            <a:endParaRPr lang="hu-HU" sz="1200" dirty="0" smtClean="0">
              <a:solidFill>
                <a:srgbClr val="000000"/>
              </a:solidFill>
              <a:effectLst/>
              <a:uFill>
                <a:solidFill>
                  <a:srgbClr val="000000"/>
                </a:solidFill>
              </a:uFill>
              <a:latin typeface="Avenir Book"/>
              <a:ea typeface="Arial Unicode MS" panose="020B0604020202020204" pitchFamily="34" charset="-128"/>
              <a:cs typeface="Arial Unicode MS" panose="020B0604020202020204" pitchFamily="34" charset="-128"/>
            </a:endParaRPr>
          </a:p>
          <a:p>
            <a:pPr>
              <a:spcAft>
                <a:spcPts val="0"/>
              </a:spcAft>
            </a:pPr>
            <a:r>
              <a:rPr lang="hu-HU" sz="1400" dirty="0" smtClean="0">
                <a:ln>
                  <a:noFill/>
                </a:ln>
                <a:solidFill>
                  <a:srgbClr val="000000"/>
                </a:solidFill>
                <a:effectLst/>
                <a:uFill>
                  <a:solidFill>
                    <a:srgbClr val="000000"/>
                  </a:solidFill>
                </a:uFill>
                <a:latin typeface="Times New Roman" panose="02020603050405020304" pitchFamily="18" charset="0"/>
                <a:ea typeface="Arial Unicode MS" panose="020B0604020202020204" pitchFamily="34" charset="-128"/>
                <a:cs typeface="Arial Unicode MS" panose="020B0604020202020204" pitchFamily="34" charset="-128"/>
              </a:rPr>
              <a:t> </a:t>
            </a:r>
          </a:p>
          <a:p>
            <a:pPr algn="ctr">
              <a:spcAft>
                <a:spcPts val="0"/>
              </a:spcAft>
            </a:pPr>
            <a:r>
              <a:rPr lang="hu-HU" sz="1600" b="1" dirty="0" smtClean="0">
                <a:ln>
                  <a:noFill/>
                </a:ln>
                <a:solidFill>
                  <a:srgbClr val="000000"/>
                </a:solidFill>
                <a:effectLst/>
                <a:uFill>
                  <a:solidFill>
                    <a:srgbClr val="000000"/>
                  </a:solidFill>
                </a:uFill>
                <a:latin typeface="Avenir Book"/>
                <a:ea typeface="Arial Unicode MS" panose="020B0604020202020204" pitchFamily="34" charset="-128"/>
                <a:cs typeface="Arial Unicode MS" panose="020B0604020202020204" pitchFamily="34" charset="-128"/>
              </a:rPr>
              <a:t>TEREMTSÜNK BÉKESSÉGET OTTHONUNKBAN:</a:t>
            </a:r>
            <a:endParaRPr lang="hu-HU" sz="1400" dirty="0" smtClean="0">
              <a:ln>
                <a:noFill/>
              </a:ln>
              <a:solidFill>
                <a:srgbClr val="000000"/>
              </a:solidFill>
              <a:effectLst/>
              <a:uFill>
                <a:solidFill>
                  <a:srgbClr val="000000"/>
                </a:solidFill>
              </a:uFill>
              <a:latin typeface="Times New Roman" panose="02020603050405020304" pitchFamily="18" charset="0"/>
              <a:ea typeface="Arial Unicode MS" panose="020B0604020202020204" pitchFamily="34" charset="-128"/>
              <a:cs typeface="Arial Unicode MS" panose="020B0604020202020204" pitchFamily="34" charset="-128"/>
            </a:endParaRPr>
          </a:p>
          <a:p>
            <a:pPr algn="ctr">
              <a:spcAft>
                <a:spcPts val="0"/>
              </a:spcAft>
            </a:pPr>
            <a:r>
              <a:rPr lang="hu-HU" sz="1600" b="1" dirty="0" smtClean="0">
                <a:ln>
                  <a:noFill/>
                </a:ln>
                <a:solidFill>
                  <a:srgbClr val="000000"/>
                </a:solidFill>
                <a:effectLst/>
                <a:uFill>
                  <a:solidFill>
                    <a:srgbClr val="000000"/>
                  </a:solidFill>
                </a:uFill>
                <a:latin typeface="Avenir Book"/>
                <a:ea typeface="Arial Unicode MS" panose="020B0604020202020204" pitchFamily="34" charset="-128"/>
                <a:cs typeface="Arial Unicode MS" panose="020B0604020202020204" pitchFamily="34" charset="-128"/>
              </a:rPr>
              <a:t>A fiatalkori erőszak kezelése a gyökereknél </a:t>
            </a:r>
            <a:endParaRPr lang="hu-HU" sz="1400" dirty="0" smtClean="0">
              <a:ln>
                <a:noFill/>
              </a:ln>
              <a:solidFill>
                <a:srgbClr val="000000"/>
              </a:solidFill>
              <a:effectLst/>
              <a:uFill>
                <a:solidFill>
                  <a:srgbClr val="000000"/>
                </a:solidFill>
              </a:uFill>
              <a:latin typeface="Times New Roman" panose="02020603050405020304" pitchFamily="18" charset="0"/>
              <a:ea typeface="Arial Unicode MS" panose="020B0604020202020204" pitchFamily="34" charset="-128"/>
              <a:cs typeface="Arial Unicode MS" panose="020B0604020202020204" pitchFamily="34" charset="-128"/>
            </a:endParaRPr>
          </a:p>
          <a:p>
            <a:pPr algn="ctr">
              <a:spcAft>
                <a:spcPts val="0"/>
              </a:spcAft>
            </a:pPr>
            <a:r>
              <a:rPr lang="hu-HU" sz="1200" dirty="0" smtClean="0">
                <a:solidFill>
                  <a:srgbClr val="000000"/>
                </a:solidFill>
                <a:effectLst/>
                <a:uFill>
                  <a:solidFill>
                    <a:srgbClr val="000000"/>
                  </a:solidFill>
                </a:uFill>
                <a:latin typeface="Avenir Book"/>
                <a:ea typeface="Arial Unicode MS" panose="020B0604020202020204" pitchFamily="34" charset="-128"/>
                <a:cs typeface="Arial Unicode MS" panose="020B0604020202020204" pitchFamily="34" charset="-128"/>
              </a:rPr>
              <a:t>Írta: </a:t>
            </a:r>
            <a:r>
              <a:rPr lang="hu-HU" sz="1200" dirty="0" err="1" smtClean="0">
                <a:solidFill>
                  <a:srgbClr val="000000"/>
                </a:solidFill>
                <a:effectLst/>
                <a:uFill>
                  <a:solidFill>
                    <a:srgbClr val="000000"/>
                  </a:solidFill>
                </a:uFill>
                <a:latin typeface="Avenir Book"/>
                <a:ea typeface="Arial Unicode MS" panose="020B0604020202020204" pitchFamily="34" charset="-128"/>
                <a:cs typeface="Arial Unicode MS" panose="020B0604020202020204" pitchFamily="34" charset="-128"/>
              </a:rPr>
              <a:t>Sarah</a:t>
            </a:r>
            <a:r>
              <a:rPr lang="hu-HU" sz="1200" dirty="0" smtClean="0">
                <a:solidFill>
                  <a:srgbClr val="000000"/>
                </a:solidFill>
                <a:effectLst/>
                <a:uFill>
                  <a:solidFill>
                    <a:srgbClr val="000000"/>
                  </a:solidFill>
                </a:uFill>
                <a:latin typeface="Avenir Book"/>
                <a:ea typeface="Arial Unicode MS" panose="020B0604020202020204" pitchFamily="34" charset="-128"/>
                <a:cs typeface="Arial Unicode MS" panose="020B0604020202020204" pitchFamily="34" charset="-128"/>
              </a:rPr>
              <a:t> </a:t>
            </a:r>
            <a:r>
              <a:rPr lang="hu-HU" sz="1200" dirty="0" err="1" smtClean="0">
                <a:solidFill>
                  <a:srgbClr val="000000"/>
                </a:solidFill>
                <a:effectLst/>
                <a:uFill>
                  <a:solidFill>
                    <a:srgbClr val="000000"/>
                  </a:solidFill>
                </a:uFill>
                <a:latin typeface="Avenir Book"/>
                <a:ea typeface="Arial Unicode MS" panose="020B0604020202020204" pitchFamily="34" charset="-128"/>
                <a:cs typeface="Arial Unicode MS" panose="020B0604020202020204" pitchFamily="34" charset="-128"/>
              </a:rPr>
              <a:t>McDugal</a:t>
            </a:r>
            <a:r>
              <a:rPr lang="hu-HU" sz="1200" dirty="0" smtClean="0">
                <a:solidFill>
                  <a:srgbClr val="000000"/>
                </a:solidFill>
                <a:effectLst/>
                <a:uFill>
                  <a:solidFill>
                    <a:srgbClr val="000000"/>
                  </a:solidFill>
                </a:uFill>
                <a:latin typeface="Avenir Book"/>
                <a:ea typeface="Arial Unicode MS" panose="020B0604020202020204" pitchFamily="34" charset="-128"/>
                <a:cs typeface="Arial Unicode MS" panose="020B0604020202020204" pitchFamily="34" charset="-128"/>
              </a:rPr>
              <a:t>, MSA-ID</a:t>
            </a:r>
          </a:p>
          <a:p>
            <a:pPr algn="ctr">
              <a:spcAft>
                <a:spcPts val="0"/>
              </a:spcAft>
            </a:pPr>
            <a:r>
              <a:rPr lang="hu-HU" sz="1200" dirty="0" smtClean="0">
                <a:solidFill>
                  <a:srgbClr val="000000"/>
                </a:solidFill>
                <a:effectLst/>
                <a:uFill>
                  <a:solidFill>
                    <a:srgbClr val="000000"/>
                  </a:solidFill>
                </a:uFill>
                <a:latin typeface="Avenir Book"/>
                <a:ea typeface="Arial Unicode MS" panose="020B0604020202020204" pitchFamily="34" charset="-128"/>
                <a:cs typeface="Arial Unicode MS" panose="020B0604020202020204" pitchFamily="34" charset="-128"/>
              </a:rPr>
              <a:t>Szerző | Tréner | Az erőszak áldozatainak gyógyulását segítő tanácsadó</a:t>
            </a:r>
          </a:p>
          <a:p>
            <a:pPr algn="ctr">
              <a:spcAft>
                <a:spcPts val="0"/>
              </a:spcAft>
            </a:pPr>
            <a:r>
              <a:rPr lang="hu-HU" sz="1200" dirty="0" smtClean="0">
                <a:solidFill>
                  <a:srgbClr val="000000"/>
                </a:solidFill>
                <a:effectLst/>
                <a:uFill>
                  <a:solidFill>
                    <a:srgbClr val="000000"/>
                  </a:solidFill>
                </a:uFill>
                <a:latin typeface="Avenir Book"/>
                <a:ea typeface="Arial Unicode MS" panose="020B0604020202020204" pitchFamily="34" charset="-128"/>
                <a:cs typeface="Arial Unicode MS" panose="020B0604020202020204" pitchFamily="34" charset="-128"/>
              </a:rPr>
              <a:t>(A </a:t>
            </a:r>
            <a:r>
              <a:rPr lang="en-US" sz="1200" dirty="0" smtClean="0">
                <a:solidFill>
                  <a:srgbClr val="000000"/>
                </a:solidFill>
                <a:effectLst/>
                <a:uFill>
                  <a:solidFill>
                    <a:srgbClr val="000000"/>
                  </a:solidFill>
                </a:uFill>
                <a:latin typeface="Avenir Book"/>
                <a:ea typeface="Arial Unicode MS" panose="020B0604020202020204" pitchFamily="34" charset="-128"/>
                <a:cs typeface="Arial Unicode MS" panose="020B0604020202020204" pitchFamily="34" charset="-128"/>
              </a:rPr>
              <a:t>Wilderness to WILD </a:t>
            </a:r>
            <a:r>
              <a:rPr lang="hu-HU" sz="1200" dirty="0" smtClean="0">
                <a:solidFill>
                  <a:srgbClr val="000000"/>
                </a:solidFill>
                <a:effectLst/>
                <a:uFill>
                  <a:solidFill>
                    <a:srgbClr val="000000"/>
                  </a:solidFill>
                </a:uFill>
                <a:latin typeface="Avenir Book"/>
                <a:ea typeface="Arial Unicode MS" panose="020B0604020202020204" pitchFamily="34" charset="-128"/>
                <a:cs typeface="Arial Unicode MS" panose="020B0604020202020204" pitchFamily="34" charset="-128"/>
              </a:rPr>
              <a:t>Kft alapítója)</a:t>
            </a:r>
          </a:p>
          <a:p>
            <a:endParaRPr lang="hu-HU" dirty="0"/>
          </a:p>
        </p:txBody>
      </p:sp>
    </p:spTree>
    <p:extLst>
      <p:ext uri="{BB962C8B-B14F-4D97-AF65-F5344CB8AC3E}">
        <p14:creationId xmlns:p14="http://schemas.microsoft.com/office/powerpoint/2010/main" val="17351632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hu-HU" sz="1200" noProof="0" dirty="0" smtClean="0">
                <a:effectLst/>
                <a:latin typeface="+mj-lt"/>
                <a:ea typeface="+mj-ea"/>
                <a:cs typeface="+mj-cs"/>
                <a:sym typeface="Calibri"/>
              </a:rPr>
              <a:t>Aggasztó valóság, hogy gyermekeink éppen saját otthonuk falai között tapasztalják meg először az erőszakot. Még a hetednapi adventista otthonokban is. </a:t>
            </a:r>
            <a:endParaRPr lang="hu-HU" noProof="0" dirty="0"/>
          </a:p>
        </p:txBody>
      </p:sp>
    </p:spTree>
    <p:extLst>
      <p:ext uri="{BB962C8B-B14F-4D97-AF65-F5344CB8AC3E}">
        <p14:creationId xmlns:p14="http://schemas.microsoft.com/office/powerpoint/2010/main" val="33706896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hu-HU" sz="1200" dirty="0" smtClean="0">
                <a:effectLst/>
                <a:latin typeface="+mj-lt"/>
                <a:ea typeface="+mj-ea"/>
                <a:cs typeface="+mj-cs"/>
                <a:sym typeface="Calibri"/>
              </a:rPr>
              <a:t>A WHO kijelentése szerint is a korai gyermekkorban megtapasztalt negatív élmények a legintenzívebb és leggyakoribb stresszforrások.  </a:t>
            </a:r>
            <a:endParaRPr lang="hu-HU" sz="1200" dirty="0">
              <a:effectLst/>
              <a:latin typeface="+mj-lt"/>
              <a:ea typeface="+mj-ea"/>
              <a:cs typeface="+mj-cs"/>
              <a:sym typeface="Calibri"/>
            </a:endParaRPr>
          </a:p>
        </p:txBody>
      </p:sp>
    </p:spTree>
    <p:extLst>
      <p:ext uri="{BB962C8B-B14F-4D97-AF65-F5344CB8AC3E}">
        <p14:creationId xmlns:p14="http://schemas.microsoft.com/office/powerpoint/2010/main" val="13231590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hu-HU" sz="1200" dirty="0" smtClean="0">
                <a:effectLst/>
                <a:latin typeface="+mj-lt"/>
                <a:ea typeface="+mj-ea"/>
                <a:cs typeface="+mj-cs"/>
                <a:sym typeface="Calibri"/>
              </a:rPr>
              <a:t>Ezek a káros élmények magukba foglalják a szóbeli, fizikai, szexuális, vagy lélektani bántalmazást; az elhanyagolás különböző formáit, a szülők, vagy gondozók között előforduló erőszakot. A súlyos rendellenességeket, mint például az alkohol -, drog -, vagy pornófüggőség, valamint a kortársak között vagy a közösségben megnyilvánuló nyílt erőszakot is. </a:t>
            </a:r>
          </a:p>
          <a:p>
            <a:endParaRPr lang="hu-HU" sz="1200" dirty="0" smtClean="0">
              <a:effectLst/>
              <a:latin typeface="+mj-lt"/>
              <a:ea typeface="+mj-ea"/>
              <a:cs typeface="+mj-cs"/>
              <a:sym typeface="Calibri"/>
            </a:endParaRPr>
          </a:p>
          <a:p>
            <a:r>
              <a:rPr lang="hu-HU" sz="1200" dirty="0" smtClean="0">
                <a:effectLst/>
                <a:latin typeface="+mj-lt"/>
                <a:ea typeface="+mj-ea"/>
                <a:cs typeface="+mj-cs"/>
                <a:sym typeface="Calibri"/>
              </a:rPr>
              <a:t>„Bebizonyosodott, hogy a kisgyermekkorban elszenvedett jelentős és hosszan tartó stressz élethosszig tartó következményekkel jár az egyén egészségére és jólétére. Megzavarhatja az agy korai fejlődését és veszélyeztetheti az idegrendszer, valamint az immunrendszer működését is. Sőt, mi több a kisgyermekkori bántalmazás áldozatainál ez a stressz továbbá a felvett viselkedésminta követése későbbi életük során olyan súlyos gondokhoz vezethet, mint az alkoholizmus, a depresszió, az étkezési zavarok, a felelőtlen szexuális viselkedés, a HIV/AIDS-fertőzés, szívinfarktus, rák és más krónikus betegségek.”</a:t>
            </a:r>
            <a:endParaRPr lang="hu-HU" sz="1200" dirty="0">
              <a:effectLst/>
              <a:latin typeface="+mj-lt"/>
              <a:ea typeface="+mj-ea"/>
              <a:cs typeface="+mj-cs"/>
              <a:sym typeface="Calibri"/>
            </a:endParaRPr>
          </a:p>
        </p:txBody>
      </p:sp>
    </p:spTree>
    <p:extLst>
      <p:ext uri="{BB962C8B-B14F-4D97-AF65-F5344CB8AC3E}">
        <p14:creationId xmlns:p14="http://schemas.microsoft.com/office/powerpoint/2010/main" val="41540508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hu-HU" sz="1200" noProof="0" dirty="0" smtClean="0">
                <a:effectLst/>
                <a:latin typeface="+mj-lt"/>
                <a:ea typeface="+mj-ea"/>
                <a:cs typeface="+mj-cs"/>
                <a:sym typeface="Calibri"/>
              </a:rPr>
              <a:t>Krisztus gyermekkoráról a következőket olvashatjuk a Lukács 2:52 igeversben: „Jézus pedig gyarapodott bölcsességben és testének állapotában, és az Isten és emberek előtt való kedvességben.” </a:t>
            </a:r>
            <a:endParaRPr lang="hu-HU" noProof="0" dirty="0"/>
          </a:p>
        </p:txBody>
      </p:sp>
    </p:spTree>
    <p:extLst>
      <p:ext uri="{BB962C8B-B14F-4D97-AF65-F5344CB8AC3E}">
        <p14:creationId xmlns:p14="http://schemas.microsoft.com/office/powerpoint/2010/main" val="28162054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hu-HU" sz="1200" noProof="0" dirty="0" smtClean="0">
                <a:effectLst/>
                <a:latin typeface="+mj-lt"/>
                <a:ea typeface="+mj-ea"/>
                <a:cs typeface="+mj-cs"/>
                <a:sym typeface="Calibri"/>
              </a:rPr>
              <a:t>Ez a következő három dolgot árulja el nekünk Jézus gyermekkoráról:</a:t>
            </a:r>
          </a:p>
          <a:p>
            <a:r>
              <a:rPr lang="hu-HU" sz="1200" noProof="0" dirty="0" smtClean="0">
                <a:effectLst/>
                <a:latin typeface="+mj-lt"/>
                <a:ea typeface="+mj-ea"/>
                <a:cs typeface="+mj-cs"/>
                <a:sym typeface="Calibri"/>
              </a:rPr>
              <a:t>	1) Lelki és szellemi érettségben (bölcsességben) növekedett.</a:t>
            </a:r>
          </a:p>
          <a:p>
            <a:r>
              <a:rPr lang="hu-HU" sz="1200" noProof="0" dirty="0" smtClean="0">
                <a:effectLst/>
                <a:latin typeface="+mj-lt"/>
                <a:ea typeface="+mj-ea"/>
                <a:cs typeface="+mj-cs"/>
                <a:sym typeface="Calibri"/>
              </a:rPr>
              <a:t>	2) Növekedett fizikai egészsége és ereje (termete). </a:t>
            </a:r>
          </a:p>
          <a:p>
            <a:r>
              <a:rPr lang="hu-HU" sz="1200" noProof="0" dirty="0" smtClean="0">
                <a:effectLst/>
                <a:latin typeface="+mj-lt"/>
                <a:ea typeface="+mj-ea"/>
                <a:cs typeface="+mj-cs"/>
                <a:sym typeface="Calibri"/>
              </a:rPr>
              <a:t>	3) Istennek és embereknek tetsző módon növekedett (a személyisége és a jelleme).</a:t>
            </a:r>
          </a:p>
          <a:p>
            <a:endParaRPr lang="hu-HU" sz="1200" noProof="0" dirty="0" smtClean="0">
              <a:effectLst/>
              <a:latin typeface="+mj-lt"/>
              <a:ea typeface="+mj-ea"/>
              <a:cs typeface="+mj-cs"/>
              <a:sym typeface="Calibri"/>
            </a:endParaRPr>
          </a:p>
        </p:txBody>
      </p:sp>
    </p:spTree>
    <p:extLst>
      <p:ext uri="{BB962C8B-B14F-4D97-AF65-F5344CB8AC3E}">
        <p14:creationId xmlns:p14="http://schemas.microsoft.com/office/powerpoint/2010/main" val="2523434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hu-HU" sz="1200" noProof="0" dirty="0" smtClean="0">
                <a:effectLst/>
                <a:latin typeface="+mj-lt"/>
                <a:ea typeface="+mj-ea"/>
                <a:cs typeface="+mj-cs"/>
                <a:sym typeface="Calibri"/>
              </a:rPr>
              <a:t>Ellen White is ír Jézus e három tulajdonságáról: </a:t>
            </a:r>
          </a:p>
          <a:p>
            <a:r>
              <a:rPr lang="hu-HU" sz="1200" noProof="0" dirty="0" smtClean="0">
                <a:effectLst/>
                <a:latin typeface="+mj-lt"/>
                <a:ea typeface="+mj-ea"/>
                <a:cs typeface="+mj-cs"/>
                <a:sym typeface="Calibri"/>
              </a:rPr>
              <a:t>„Csodálatosan sokatmondó a gyermekkoráról szóló rövid feljegyzés: "A kisgyermek pedig növekedett, és erősödött lélekben, teljesedve bölcsességgel; és az Istennek kegyelme volt őrajta" (</a:t>
            </a:r>
            <a:r>
              <a:rPr lang="hu-HU" sz="1200" noProof="0" dirty="0" err="1" smtClean="0">
                <a:effectLst/>
                <a:latin typeface="+mj-lt"/>
                <a:ea typeface="+mj-ea"/>
                <a:cs typeface="+mj-cs"/>
                <a:sym typeface="Calibri"/>
              </a:rPr>
              <a:t>Lk</a:t>
            </a:r>
            <a:r>
              <a:rPr lang="hu-HU" sz="1200" noProof="0" dirty="0" smtClean="0">
                <a:effectLst/>
                <a:latin typeface="+mj-lt"/>
                <a:ea typeface="+mj-ea"/>
                <a:cs typeface="+mj-cs"/>
                <a:sym typeface="Calibri"/>
              </a:rPr>
              <a:t> 2:40). Az Atyja tekintetéből sugárzó fényben Jézus "gyarapodott bölcsességben és testének állapotában, és az Isten és emberek előtt való kedvességben" (</a:t>
            </a:r>
            <a:r>
              <a:rPr lang="hu-HU" sz="1200" noProof="0" dirty="0" err="1" smtClean="0">
                <a:effectLst/>
                <a:latin typeface="+mj-lt"/>
                <a:ea typeface="+mj-ea"/>
                <a:cs typeface="+mj-cs"/>
                <a:sym typeface="Calibri"/>
              </a:rPr>
              <a:t>Lk</a:t>
            </a:r>
            <a:r>
              <a:rPr lang="hu-HU" sz="1200" noProof="0" dirty="0" smtClean="0">
                <a:effectLst/>
                <a:latin typeface="+mj-lt"/>
                <a:ea typeface="+mj-ea"/>
                <a:cs typeface="+mj-cs"/>
                <a:sym typeface="Calibri"/>
              </a:rPr>
              <a:t> 2: 52). Gyors felfogású volt, a dolgok mélyére látott, korát meghaladóan komoly és bölcs. Emellett jelleme csodálatosan kiegyensúlyozott volt. Szellemi és fizikai képességei fokozatosan bontakoztak ki a gyermekkor törvényszerűségeinek megfelelően.” </a:t>
            </a:r>
            <a:r>
              <a:rPr lang="hu-HU" sz="1200" i="1" noProof="0" dirty="0" smtClean="0">
                <a:effectLst/>
                <a:latin typeface="+mj-lt"/>
                <a:ea typeface="+mj-ea"/>
                <a:cs typeface="+mj-cs"/>
                <a:sym typeface="Calibri"/>
              </a:rPr>
              <a:t>(Jézus élete 68.o.)</a:t>
            </a:r>
          </a:p>
        </p:txBody>
      </p:sp>
    </p:spTree>
    <p:extLst>
      <p:ext uri="{BB962C8B-B14F-4D97-AF65-F5344CB8AC3E}">
        <p14:creationId xmlns:p14="http://schemas.microsoft.com/office/powerpoint/2010/main" val="2181154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hu-HU" sz="1200" noProof="0" dirty="0" smtClean="0">
                <a:effectLst/>
                <a:latin typeface="+mj-lt"/>
                <a:ea typeface="+mj-ea"/>
                <a:cs typeface="+mj-cs"/>
                <a:sym typeface="Calibri"/>
              </a:rPr>
              <a:t>Ahhoz, hogy a legjobb lehetőségük legyen Jézushoz hasonlóan gyarapodni termetben, lélekben és bölcsességben, gyermekeinknek védelemre és biztonságra van szükségük a kiegyensúlyozott, kiteljesedő fejlődéshez. Tehát nemcsak fizikai biztonságra van szükségük, hanem érzelmi, lelki szexuális és pszichológiai biztonságra is. </a:t>
            </a:r>
            <a:endParaRPr lang="hu-HU" noProof="0" dirty="0"/>
          </a:p>
        </p:txBody>
      </p:sp>
    </p:spTree>
    <p:extLst>
      <p:ext uri="{BB962C8B-B14F-4D97-AF65-F5344CB8AC3E}">
        <p14:creationId xmlns:p14="http://schemas.microsoft.com/office/powerpoint/2010/main" val="5162841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hu-HU" sz="1200" noProof="0" dirty="0" smtClean="0">
                <a:effectLst/>
                <a:latin typeface="+mj-lt"/>
                <a:ea typeface="+mj-ea"/>
                <a:cs typeface="+mj-cs"/>
                <a:sym typeface="Calibri"/>
              </a:rPr>
              <a:t>A kisgyermekkori káros élmények megelőzésének a keresztény otthonban kell kezdődnie. </a:t>
            </a:r>
            <a:endParaRPr lang="hu-HU" noProof="0" dirty="0"/>
          </a:p>
        </p:txBody>
      </p:sp>
    </p:spTree>
    <p:extLst>
      <p:ext uri="{BB962C8B-B14F-4D97-AF65-F5344CB8AC3E}">
        <p14:creationId xmlns:p14="http://schemas.microsoft.com/office/powerpoint/2010/main" val="6047763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hu-HU" sz="1200" noProof="0" dirty="0" smtClean="0">
                <a:effectLst/>
                <a:latin typeface="+mj-lt"/>
                <a:ea typeface="+mj-ea"/>
                <a:cs typeface="+mj-cs"/>
                <a:sym typeface="Calibri"/>
              </a:rPr>
              <a:t>Mindnyájan szeretjük drága gyermekeinket. Teljes szívből, szenvedélyesen szeretjük őket. A legjobbat akarjuk nekik. Sokszor mégsem vesszük észre, hogy erőszakkal terhelt életre készítjük fel őket azzal, hogy nem biztosítjuk az otthoni biztonságukat.  </a:t>
            </a:r>
          </a:p>
          <a:p>
            <a:endParaRPr lang="hu-HU" sz="1200" noProof="0" dirty="0" smtClean="0">
              <a:effectLst/>
              <a:latin typeface="+mj-lt"/>
              <a:ea typeface="+mj-ea"/>
              <a:cs typeface="+mj-cs"/>
              <a:sym typeface="Calibri"/>
            </a:endParaRPr>
          </a:p>
          <a:p>
            <a:r>
              <a:rPr lang="hu-HU" sz="1200" noProof="0" dirty="0" smtClean="0">
                <a:effectLst/>
                <a:latin typeface="+mj-lt"/>
                <a:ea typeface="+mj-ea"/>
                <a:cs typeface="+mj-cs"/>
                <a:sym typeface="Calibri"/>
              </a:rPr>
              <a:t>•	Nem biztonságos az otthon, ha – </a:t>
            </a:r>
            <a:r>
              <a:rPr lang="hu-HU" sz="1200" noProof="0" dirty="0" smtClean="0">
                <a:effectLst/>
                <a:latin typeface="+mj-lt"/>
                <a:ea typeface="+mj-ea"/>
                <a:cs typeface="+mj-cs"/>
                <a:sym typeface="Calibri"/>
              </a:rPr>
              <a:t>a </a:t>
            </a:r>
            <a:r>
              <a:rPr lang="hu-HU" sz="1200" noProof="0" dirty="0" smtClean="0">
                <a:effectLst/>
                <a:latin typeface="+mj-lt"/>
                <a:ea typeface="+mj-ea"/>
                <a:cs typeface="+mj-cs"/>
                <a:sym typeface="Calibri"/>
              </a:rPr>
              <a:t>gyermekek tanúi a szüleik veszekedésének, vagy annak, hogy apjuk bántalmazza anyukájukat. </a:t>
            </a:r>
          </a:p>
          <a:p>
            <a:r>
              <a:rPr lang="hu-HU" sz="1200" noProof="0" dirty="0" smtClean="0">
                <a:effectLst/>
                <a:latin typeface="+mj-lt"/>
                <a:ea typeface="+mj-ea"/>
                <a:cs typeface="+mj-cs"/>
                <a:sym typeface="Calibri"/>
              </a:rPr>
              <a:t>•	Nem biztonságos az otthon, ha - családtagok, vagy bizalmas barátok molesztálják, szexuálisan bántalmazzák őket. </a:t>
            </a:r>
          </a:p>
          <a:p>
            <a:r>
              <a:rPr lang="hu-HU" sz="1200" noProof="0" dirty="0" smtClean="0">
                <a:effectLst/>
                <a:latin typeface="+mj-lt"/>
                <a:ea typeface="+mj-ea"/>
                <a:cs typeface="+mj-cs"/>
                <a:sym typeface="Calibri"/>
              </a:rPr>
              <a:t>•	Nem biztonságos az otthon, ha – a kritizálásunk, vagy durva szavaink miatt állandó félelemben élnek. </a:t>
            </a:r>
          </a:p>
          <a:p>
            <a:r>
              <a:rPr lang="hu-HU" sz="1200" noProof="0" dirty="0" smtClean="0">
                <a:effectLst/>
                <a:latin typeface="+mj-lt"/>
                <a:ea typeface="+mj-ea"/>
                <a:cs typeface="+mj-cs"/>
                <a:sym typeface="Calibri"/>
              </a:rPr>
              <a:t>•	Nem biztonságos az otthon, ha – hibáikat és kudarcaikat a megszégyenítésükre és hatalmaskodásra használjuk ellenük. </a:t>
            </a:r>
          </a:p>
          <a:p>
            <a:r>
              <a:rPr lang="hu-HU" sz="1200" noProof="0" dirty="0" smtClean="0">
                <a:effectLst/>
                <a:latin typeface="+mj-lt"/>
                <a:ea typeface="+mj-ea"/>
                <a:cs typeface="+mj-cs"/>
                <a:sym typeface="Calibri"/>
              </a:rPr>
              <a:t>•	Nem biztonságos az otthon, ha – nem fejezhetik ki őszintén érzelmeiket és félelmeiket; ha nem mondhatják el véleményüket.</a:t>
            </a:r>
          </a:p>
          <a:p>
            <a:r>
              <a:rPr lang="hu-HU" sz="1200" noProof="0" dirty="0" smtClean="0">
                <a:effectLst/>
                <a:latin typeface="+mj-lt"/>
                <a:ea typeface="+mj-ea"/>
                <a:cs typeface="+mj-cs"/>
                <a:sym typeface="Calibri"/>
              </a:rPr>
              <a:t>•	Nem biztonságos az otthon, ha – nem mernek lelki témákról beszélni, mert azt mondták nekik, hogy Isten nem fogja szeretni őket, ha kérdéseket tesznek fel. </a:t>
            </a:r>
          </a:p>
          <a:p>
            <a:r>
              <a:rPr lang="hu-HU" sz="1200" noProof="0" dirty="0" smtClean="0">
                <a:effectLst/>
                <a:latin typeface="+mj-lt"/>
                <a:ea typeface="+mj-ea"/>
                <a:cs typeface="+mj-cs"/>
                <a:sym typeface="Calibri"/>
              </a:rPr>
              <a:t>•	Nem biztonságos az otthon, ha – olyan mintát látnak, hogy apjuk és férfi rokonaik kizsákmányolják a nőket és hatalmaskodnak rajtuk ahelyett, hogy Jézus példája szerint vezetnék, szolgálnák és óvnák őket. </a:t>
            </a:r>
          </a:p>
          <a:p>
            <a:endParaRPr lang="en-US" dirty="0"/>
          </a:p>
        </p:txBody>
      </p:sp>
    </p:spTree>
    <p:extLst>
      <p:ext uri="{BB962C8B-B14F-4D97-AF65-F5344CB8AC3E}">
        <p14:creationId xmlns:p14="http://schemas.microsoft.com/office/powerpoint/2010/main" val="11090427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hu-HU" sz="1200" noProof="0" dirty="0" smtClean="0">
                <a:effectLst/>
                <a:latin typeface="+mj-lt"/>
                <a:ea typeface="+mj-ea"/>
                <a:cs typeface="+mj-cs"/>
                <a:sym typeface="Calibri"/>
              </a:rPr>
              <a:t>Nem tudjuk irányítani a környezetünket. Mégis határozottan felelősek vagyunk Isten előtt azért, hogy gyermekeinket biztonságos, Krisztus szelíd, békés jellemét tükröző otthonban neveljük. „Az apák és anyák lelkét körülvevő légkör betölti az egész házat, és az érezhető az otthon minden részében.”</a:t>
            </a:r>
            <a:endParaRPr lang="hu-HU" noProof="0" dirty="0"/>
          </a:p>
        </p:txBody>
      </p:sp>
    </p:spTree>
    <p:extLst>
      <p:ext uri="{BB962C8B-B14F-4D97-AF65-F5344CB8AC3E}">
        <p14:creationId xmlns:p14="http://schemas.microsoft.com/office/powerpoint/2010/main" val="10920694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381000" y="685800"/>
            <a:ext cx="6096000" cy="3429000"/>
          </a:xfrm>
        </p:spPr>
      </p:sp>
      <p:sp>
        <p:nvSpPr>
          <p:cNvPr id="3" name="Jegyzetek helye 2"/>
          <p:cNvSpPr>
            <a:spLocks noGrp="1"/>
          </p:cNvSpPr>
          <p:nvPr>
            <p:ph type="body" idx="1"/>
          </p:nvPr>
        </p:nvSpPr>
        <p:spPr/>
        <p:txBody>
          <a:bodyPr/>
          <a:lstStyle/>
          <a:p>
            <a:r>
              <a:rPr lang="hu-HU" sz="1200" dirty="0" smtClean="0">
                <a:effectLst/>
                <a:latin typeface="+mj-lt"/>
                <a:ea typeface="+mj-ea"/>
                <a:cs typeface="+mj-cs"/>
                <a:sym typeface="Calibri"/>
              </a:rPr>
              <a:t>Idézet a Szentírásból</a:t>
            </a:r>
            <a:r>
              <a:rPr lang="hu-HU" sz="1200" b="1" dirty="0" smtClean="0">
                <a:effectLst/>
                <a:latin typeface="+mj-lt"/>
                <a:ea typeface="+mj-ea"/>
                <a:cs typeface="+mj-cs"/>
                <a:sym typeface="Calibri"/>
              </a:rPr>
              <a:t>: Galata 5:22 </a:t>
            </a:r>
            <a:endParaRPr lang="hu-HU" sz="1200" dirty="0" smtClean="0">
              <a:effectLst/>
              <a:latin typeface="+mj-lt"/>
              <a:ea typeface="+mj-ea"/>
              <a:cs typeface="+mj-cs"/>
              <a:sym typeface="Calibri"/>
            </a:endParaRPr>
          </a:p>
          <a:p>
            <a:r>
              <a:rPr lang="hu-HU" sz="1200" b="1" i="1" dirty="0" smtClean="0">
                <a:effectLst/>
                <a:latin typeface="+mj-lt"/>
                <a:ea typeface="+mj-ea"/>
                <a:cs typeface="+mj-cs"/>
                <a:sym typeface="Calibri"/>
              </a:rPr>
              <a:t>„De a Léleknek gyümölcse: szeretet, öröm, békesség, béketűrés, szívesség, jóság, hűség, szelídség, mértékletesség.”</a:t>
            </a:r>
            <a:endParaRPr lang="hu-HU" sz="1200" dirty="0" smtClean="0">
              <a:effectLst/>
              <a:latin typeface="+mj-lt"/>
              <a:ea typeface="+mj-ea"/>
              <a:cs typeface="+mj-cs"/>
              <a:sym typeface="Calibri"/>
            </a:endParaRPr>
          </a:p>
          <a:p>
            <a:endParaRPr lang="hu-HU" dirty="0"/>
          </a:p>
        </p:txBody>
      </p:sp>
    </p:spTree>
    <p:extLst>
      <p:ext uri="{BB962C8B-B14F-4D97-AF65-F5344CB8AC3E}">
        <p14:creationId xmlns:p14="http://schemas.microsoft.com/office/powerpoint/2010/main" val="31981822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hu-HU" sz="1200" noProof="0" dirty="0" smtClean="0">
                <a:effectLst/>
                <a:latin typeface="+mj-lt"/>
                <a:ea typeface="+mj-ea"/>
                <a:cs typeface="+mj-cs"/>
                <a:sym typeface="Calibri"/>
              </a:rPr>
              <a:t>Az ifjúság körében elterjedt erőszak-járvány kezelésének, valamint a randi-erőszak, a kortárs-zaklatás, a gyermek-szexuális bántalmazás és a tinédzserkori emberölések számának csökkentése érdekében először is meg kell vizsgálnunk az otthonunkban fennálló kulturális normákat. </a:t>
            </a:r>
            <a:endParaRPr lang="hu-HU" noProof="0" dirty="0"/>
          </a:p>
        </p:txBody>
      </p:sp>
    </p:spTree>
    <p:extLst>
      <p:ext uri="{BB962C8B-B14F-4D97-AF65-F5344CB8AC3E}">
        <p14:creationId xmlns:p14="http://schemas.microsoft.com/office/powerpoint/2010/main" val="18226304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hu-HU" sz="1200" noProof="0" dirty="0" smtClean="0">
                <a:effectLst/>
                <a:latin typeface="+mj-lt"/>
                <a:ea typeface="+mj-ea"/>
                <a:cs typeface="+mj-cs"/>
                <a:sym typeface="Calibri"/>
              </a:rPr>
              <a:t>Legelőször is önmagunkat, szülőket, nagyszülőket, nagynéniket és nagybácsikat, unokatestvéreket és a család barátait kell megszólítanunk. Ha az otthonunkban hatalmaskodás és erőszak uralkodik, akkor akaratlanul is újra, meg újra állandósítjuk az erőszak, a harag, és a reménytelenség légkörét a közösségben. </a:t>
            </a:r>
            <a:endParaRPr lang="hu-HU" noProof="0" dirty="0"/>
          </a:p>
        </p:txBody>
      </p:sp>
    </p:spTree>
    <p:extLst>
      <p:ext uri="{BB962C8B-B14F-4D97-AF65-F5344CB8AC3E}">
        <p14:creationId xmlns:p14="http://schemas.microsoft.com/office/powerpoint/2010/main" val="29482526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hu-HU" sz="1200" dirty="0" smtClean="0">
                <a:effectLst/>
                <a:latin typeface="+mj-lt"/>
                <a:ea typeface="+mj-ea"/>
                <a:cs typeface="+mj-cs"/>
                <a:sym typeface="Calibri"/>
              </a:rPr>
              <a:t>E fájdalmas időszakok megszüntetésének első lépése a csönd megtörése és téma napvilágra hozatala. </a:t>
            </a:r>
          </a:p>
          <a:p>
            <a:endParaRPr lang="hu-HU" sz="1200" dirty="0" smtClean="0">
              <a:effectLst/>
              <a:latin typeface="+mj-lt"/>
              <a:ea typeface="+mj-ea"/>
              <a:cs typeface="+mj-cs"/>
              <a:sym typeface="Calibri"/>
            </a:endParaRPr>
          </a:p>
          <a:p>
            <a:r>
              <a:rPr lang="hu-HU" sz="1200" dirty="0" smtClean="0">
                <a:effectLst/>
                <a:latin typeface="+mj-lt"/>
                <a:ea typeface="+mj-ea"/>
                <a:cs typeface="+mj-cs"/>
                <a:sym typeface="Calibri"/>
              </a:rPr>
              <a:t>János apostol a következőket írja: „… a világosság e világra jött, és az emberek inkább szerették a sötétséget, mint a világosságot; mert az ő cselekedeteik gonoszak voltak. Mert minden, aki hamisan cselekszik, gyűlöli a világosságot és nem megy a világosságra, hogy az ő cselekedetei fel ne fedessenek. </a:t>
            </a:r>
            <a:r>
              <a:rPr lang="hu-HU" sz="1200" i="1" dirty="0" smtClean="0">
                <a:effectLst/>
                <a:latin typeface="+mj-lt"/>
                <a:ea typeface="+mj-ea"/>
                <a:cs typeface="+mj-cs"/>
                <a:sym typeface="Calibri"/>
              </a:rPr>
              <a:t>(folytatás a következő dián)</a:t>
            </a:r>
            <a:endParaRPr lang="en-US" i="1" dirty="0"/>
          </a:p>
        </p:txBody>
      </p:sp>
    </p:spTree>
    <p:extLst>
      <p:ext uri="{BB962C8B-B14F-4D97-AF65-F5344CB8AC3E}">
        <p14:creationId xmlns:p14="http://schemas.microsoft.com/office/powerpoint/2010/main" val="14360128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hu-HU" sz="1200" noProof="0" dirty="0" smtClean="0">
                <a:effectLst/>
                <a:latin typeface="+mj-lt"/>
                <a:ea typeface="+mj-ea"/>
                <a:cs typeface="+mj-cs"/>
                <a:sym typeface="Calibri"/>
              </a:rPr>
              <a:t>…Aki </a:t>
            </a:r>
            <a:r>
              <a:rPr lang="hu-HU" sz="1200" noProof="0" dirty="0" smtClean="0">
                <a:effectLst/>
                <a:latin typeface="+mj-lt"/>
                <a:ea typeface="+mj-ea"/>
                <a:cs typeface="+mj-cs"/>
                <a:sym typeface="Calibri"/>
              </a:rPr>
              <a:t>pedig az igazságot cselekszi, az a világosságra megy, hogy az ő cselekedetei nyilvánvalókká legyenek, hogy Isten szerint való cselekedetek.”  (János 3:19-21) </a:t>
            </a:r>
            <a:endParaRPr lang="en-US" sz="1200" dirty="0">
              <a:effectLst/>
              <a:latin typeface="+mj-lt"/>
              <a:ea typeface="+mj-ea"/>
              <a:cs typeface="+mj-cs"/>
              <a:sym typeface="Calibri"/>
            </a:endParaRPr>
          </a:p>
          <a:p>
            <a:pPr marL="0" marR="0" lvl="0" indent="0" defTabSz="914400" eaLnBrk="1" fontAlgn="auto" latinLnBrk="0" hangingPunct="1">
              <a:lnSpc>
                <a:spcPct val="100000"/>
              </a:lnSpc>
              <a:spcBef>
                <a:spcPts val="0"/>
              </a:spcBef>
              <a:spcAft>
                <a:spcPts val="0"/>
              </a:spcAft>
              <a:buClrTx/>
              <a:buSzTx/>
              <a:buFontTx/>
              <a:buNone/>
              <a:tabLst/>
              <a:defRPr/>
            </a:pPr>
            <a:r>
              <a:rPr lang="hu-HU" sz="1200" noProof="0" dirty="0" smtClean="0">
                <a:effectLst/>
                <a:latin typeface="+mj-lt"/>
                <a:ea typeface="+mj-ea"/>
                <a:cs typeface="+mj-cs"/>
                <a:sym typeface="Calibri"/>
              </a:rPr>
              <a:t>Bármilyen kínos is, el kell kezdenünk megbeszélni a valóságot, olyan nyílt, őszinte és becsületes módon, ami változáshoz vezet. Azzal, hogy globálisa egyházként kerüljük a kényelmetlen témákat és inkább titokban tartjuk, elpalástoljuk őket, tulajdonképpen megengedjük a privát erőszak további burjánzását. A sötétség eloszlatásának egyetlen módja, hogy rávilágítunk az igazságra és Isten jellemének fertőtlenítő napfényére visszük. János apostol azt mondja itt nekünk, hogy nem igazi követője Istennek, aki a sötétség leple alatt rejtegeti a gonoszságokat. </a:t>
            </a:r>
            <a:endParaRPr lang="hu-HU" sz="1200" noProof="0" dirty="0">
              <a:effectLst/>
              <a:latin typeface="+mj-lt"/>
              <a:ea typeface="+mj-ea"/>
              <a:cs typeface="+mj-cs"/>
              <a:sym typeface="Calibri"/>
            </a:endParaRPr>
          </a:p>
        </p:txBody>
      </p:sp>
    </p:spTree>
    <p:extLst>
      <p:ext uri="{BB962C8B-B14F-4D97-AF65-F5344CB8AC3E}">
        <p14:creationId xmlns:p14="http://schemas.microsoft.com/office/powerpoint/2010/main" val="36395414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spcAft>
                <a:spcPts val="0"/>
              </a:spcAft>
            </a:pPr>
            <a:r>
              <a:rPr lang="hu-HU" sz="1200" cap="small" dirty="0" smtClean="0">
                <a:ln>
                  <a:noFill/>
                </a:ln>
                <a:solidFill>
                  <a:srgbClr val="2F5496"/>
                </a:solidFill>
                <a:effectLst/>
                <a:uFill>
                  <a:solidFill>
                    <a:srgbClr val="000000"/>
                  </a:solidFill>
                </a:uFill>
                <a:latin typeface="Avenir Heavy"/>
                <a:ea typeface="Arial Unicode MS" panose="020B0604020202020204" pitchFamily="34" charset="-128"/>
                <a:cs typeface="Arial Unicode MS" panose="020B0604020202020204" pitchFamily="34" charset="-128"/>
              </a:rPr>
              <a:t>A hatalmaskodás és az ellenőrzés mentalitása</a:t>
            </a:r>
          </a:p>
          <a:p>
            <a:pPr>
              <a:spcAft>
                <a:spcPts val="0"/>
              </a:spcAft>
            </a:pPr>
            <a:endParaRPr lang="hu-HU" sz="1400" dirty="0" smtClean="0">
              <a:ln>
                <a:noFill/>
              </a:ln>
              <a:solidFill>
                <a:srgbClr val="000000"/>
              </a:solidFill>
              <a:effectLst/>
              <a:uFill>
                <a:solidFill>
                  <a:srgbClr val="000000"/>
                </a:solidFill>
              </a:uFill>
              <a:latin typeface="Times New Roman" panose="02020603050405020304" pitchFamily="18" charset="0"/>
              <a:ea typeface="Arial Unicode MS" panose="020B0604020202020204" pitchFamily="34" charset="-128"/>
              <a:cs typeface="Arial Unicode MS" panose="020B0604020202020204" pitchFamily="34" charset="-128"/>
            </a:endParaRPr>
          </a:p>
          <a:p>
            <a:pPr>
              <a:spcAft>
                <a:spcPts val="0"/>
              </a:spcAft>
            </a:pPr>
            <a:r>
              <a:rPr lang="hu-HU" sz="1200" dirty="0" smtClean="0">
                <a:ln>
                  <a:noFill/>
                </a:ln>
                <a:solidFill>
                  <a:srgbClr val="000000"/>
                </a:solidFill>
                <a:effectLst/>
                <a:uFill>
                  <a:solidFill>
                    <a:srgbClr val="000000"/>
                  </a:solidFill>
                </a:uFill>
                <a:latin typeface="Avenir Book"/>
                <a:ea typeface="Arial Unicode MS" panose="020B0604020202020204" pitchFamily="34" charset="-128"/>
                <a:cs typeface="Arial Unicode MS" panose="020B0604020202020204" pitchFamily="34" charset="-128"/>
              </a:rPr>
              <a:t>Az egyházi közösségek tudtukon kívül is elősegíthetik a bántalmazó viselkedési mintákat ösztönző gondolkodásmódot, mivel bálványozzuk a hatalommal rendelkezőket. </a:t>
            </a:r>
            <a:endParaRPr lang="hu-HU" sz="1400" dirty="0">
              <a:ln>
                <a:noFill/>
              </a:ln>
              <a:solidFill>
                <a:srgbClr val="000000"/>
              </a:solidFill>
              <a:effectLst/>
              <a:uFill>
                <a:solidFill>
                  <a:srgbClr val="000000"/>
                </a:solidFill>
              </a:uFill>
              <a:latin typeface="Times New Roman" panose="02020603050405020304" pitchFamily="18" charset="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36771640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spcBef>
                <a:spcPts val="800"/>
              </a:spcBef>
              <a:spcAft>
                <a:spcPts val="0"/>
              </a:spcAft>
            </a:pPr>
            <a:r>
              <a:rPr lang="hu-HU" sz="1200" dirty="0" smtClean="0">
                <a:ln>
                  <a:noFill/>
                </a:ln>
                <a:solidFill>
                  <a:srgbClr val="000000"/>
                </a:solidFill>
                <a:effectLst/>
                <a:latin typeface="Avenir Book"/>
                <a:ea typeface="Arial Unicode MS" panose="020B0604020202020204" pitchFamily="34" charset="-128"/>
                <a:cs typeface="Arial Unicode MS" panose="020B0604020202020204" pitchFamily="34" charset="-128"/>
              </a:rPr>
              <a:t>De várjunk csak! Nem jó dolog a hatalom? Lehet jó. Az ellenőrizetlen hatalom azonban hamar korrupttá válhat. Krisztus követőiként arra hívattunk el, hogy a Lélek gyümölcse szerint bánjunk egymással: </a:t>
            </a:r>
            <a:r>
              <a:rPr lang="hu-HU" sz="1200" i="1" dirty="0" smtClean="0">
                <a:ln>
                  <a:noFill/>
                </a:ln>
                <a:solidFill>
                  <a:srgbClr val="000000"/>
                </a:solidFill>
                <a:effectLst/>
                <a:latin typeface="Avenir Book"/>
                <a:ea typeface="Arial Unicode MS" panose="020B0604020202020204" pitchFamily="34" charset="-128"/>
                <a:cs typeface="Arial Unicode MS" panose="020B0604020202020204" pitchFamily="34" charset="-128"/>
              </a:rPr>
              <a:t>„De a Léleknek gyümölcse: szeretet, öröm, békesség, béketűrés, szívesség, jóság, hűség, szelídség, mértékletesség.”</a:t>
            </a:r>
            <a:r>
              <a:rPr lang="hu-HU" sz="1200" dirty="0" smtClean="0">
                <a:ln>
                  <a:noFill/>
                </a:ln>
                <a:solidFill>
                  <a:srgbClr val="000000"/>
                </a:solidFill>
                <a:effectLst/>
                <a:latin typeface="Avenir Book"/>
                <a:ea typeface="Arial Unicode MS" panose="020B0604020202020204" pitchFamily="34" charset="-128"/>
                <a:cs typeface="Arial Unicode MS" panose="020B0604020202020204" pitchFamily="34" charset="-128"/>
              </a:rPr>
              <a:t> (Galata 5:22).</a:t>
            </a:r>
            <a:endParaRPr lang="hu-HU" sz="1400" dirty="0">
              <a:ln>
                <a:noFill/>
              </a:ln>
              <a:solidFill>
                <a:srgbClr val="000000"/>
              </a:solidFill>
              <a:effectLst/>
              <a:latin typeface="Helvetica Neue"/>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15359494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spcBef>
                <a:spcPts val="800"/>
              </a:spcBef>
              <a:spcAft>
                <a:spcPts val="0"/>
              </a:spcAft>
            </a:pPr>
            <a:r>
              <a:rPr lang="hu-HU" sz="1200" dirty="0" smtClean="0">
                <a:ln>
                  <a:noFill/>
                </a:ln>
                <a:solidFill>
                  <a:srgbClr val="000000"/>
                </a:solidFill>
                <a:effectLst/>
                <a:latin typeface="Avenir Book"/>
                <a:ea typeface="Arial Unicode MS" panose="020B0604020202020204" pitchFamily="34" charset="-128"/>
                <a:cs typeface="Arial Unicode MS" panose="020B0604020202020204" pitchFamily="34" charset="-128"/>
              </a:rPr>
              <a:t>Amikor hatalmat akarunk gyakorolni mások fölött, amikor irányítani akarjuk mások döntéseit, és saját akaratunkat másokra akarjuk erőltetni, könnyen megfeledkezünk róla, hogy Lucifer volt az egyetlen, aki hatalomra vágyott. Sátán az, aki mindent el akar venni, aki mindent birtokolni és hatalmában tartani akar. </a:t>
            </a:r>
            <a:endParaRPr lang="hu-HU" sz="1400" dirty="0">
              <a:ln>
                <a:noFill/>
              </a:ln>
              <a:solidFill>
                <a:srgbClr val="000000"/>
              </a:solidFill>
              <a:effectLst/>
              <a:latin typeface="Helvetica Neue"/>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123919545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defTabSz="914400" eaLnBrk="1" fontAlgn="auto" latinLnBrk="0" hangingPunct="1">
              <a:lnSpc>
                <a:spcPct val="100000"/>
              </a:lnSpc>
              <a:spcBef>
                <a:spcPts val="800"/>
              </a:spcBef>
              <a:spcAft>
                <a:spcPts val="0"/>
              </a:spcAft>
              <a:buClrTx/>
              <a:buSzTx/>
              <a:buFontTx/>
              <a:buNone/>
              <a:tabLst/>
              <a:defRPr/>
            </a:pPr>
            <a:r>
              <a:rPr kumimoji="0" lang="hu-HU" sz="1200" b="0" i="0" u="none" strike="noStrike" kern="0" cap="none" spc="0" normalizeH="0" baseline="0" noProof="0" dirty="0" smtClean="0">
                <a:ln>
                  <a:noFill/>
                </a:ln>
                <a:solidFill>
                  <a:srgbClr val="000000"/>
                </a:solidFill>
                <a:effectLst/>
                <a:uLnTx/>
                <a:uFillTx/>
                <a:latin typeface="Avenir Book"/>
                <a:ea typeface="Arial Unicode MS" panose="020B0604020202020204" pitchFamily="34" charset="-128"/>
                <a:cs typeface="Arial Unicode MS" panose="020B0604020202020204" pitchFamily="34" charset="-128"/>
                <a:sym typeface="Calibri"/>
              </a:rPr>
              <a:t>Krisztus adni akar. Jézus és az Atya teljesen egyek a SZERETET-ben. Mindketten, közösen csakis a szeretet és az igazság eszközeit használják, azokkal hívnak minket a megváltás elfogadására. Minden más eszköz: az erőszakoskodás, a megtévesztés, a manipuláció, a csalás, a megvesztegetés, a megfélemlítés, az elszigetelés, és a csábítgatás… mindezek a gonosz eszközei és nem Istenéi. Nem használhatjuk ezeket az eszközöket a gyermeknevelésben, vagy párkapcsolatainkban, házasságunkban, vagy szolgálatunk során anélkül, hogy felvennénk Sátán jellemvonásait. </a:t>
            </a:r>
            <a:endParaRPr kumimoji="0" lang="hu-HU" sz="1400" b="0" i="0" u="none" strike="noStrike" kern="0" cap="none" spc="0" normalizeH="0" baseline="0" noProof="0" dirty="0">
              <a:ln>
                <a:noFill/>
              </a:ln>
              <a:solidFill>
                <a:srgbClr val="000000"/>
              </a:solidFill>
              <a:effectLst/>
              <a:uLnTx/>
              <a:uFillTx/>
              <a:latin typeface="Helvetica Neue"/>
              <a:ea typeface="Arial Unicode MS" panose="020B0604020202020204" pitchFamily="34" charset="-128"/>
              <a:cs typeface="Arial Unicode MS" panose="020B0604020202020204" pitchFamily="34" charset="-128"/>
              <a:sym typeface="Calibri"/>
            </a:endParaRPr>
          </a:p>
        </p:txBody>
      </p:sp>
    </p:spTree>
    <p:extLst>
      <p:ext uri="{BB962C8B-B14F-4D97-AF65-F5344CB8AC3E}">
        <p14:creationId xmlns:p14="http://schemas.microsoft.com/office/powerpoint/2010/main" val="159274581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spcBef>
                <a:spcPts val="800"/>
              </a:spcBef>
              <a:spcAft>
                <a:spcPts val="0"/>
              </a:spcAft>
            </a:pPr>
            <a:r>
              <a:rPr lang="hu-HU" sz="1400" dirty="0" smtClean="0">
                <a:effectLst/>
                <a:latin typeface="Avenir Book"/>
                <a:ea typeface="Arial Unicode MS" panose="020B0604020202020204" pitchFamily="34" charset="-128"/>
                <a:cs typeface="Times New Roman" panose="02020603050405020304" pitchFamily="18" charset="0"/>
              </a:rPr>
              <a:t>Bántalmazást elősegítő légkört teremtünk— akár a házasságunkban, akár a szombatiskolai osztályban, akár kiscsoportjainkban, gyülekezeteinkben, vagy közösségünkben általában - ha az egyházi emberek AKÁR a tagok, akár a vezetők a szolgálat helyett a hatalomra összpontosítanak.</a:t>
            </a:r>
            <a:endParaRPr lang="hu-HU" sz="1400" dirty="0">
              <a:ln>
                <a:noFill/>
              </a:ln>
              <a:solidFill>
                <a:srgbClr val="000000"/>
              </a:solidFill>
              <a:effectLst/>
              <a:latin typeface="Helvetica Neue"/>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3022103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spcBef>
                <a:spcPts val="800"/>
              </a:spcBef>
              <a:spcAft>
                <a:spcPts val="0"/>
              </a:spcAft>
            </a:pPr>
            <a:r>
              <a:rPr lang="hu-HU" sz="1200" dirty="0" smtClean="0">
                <a:ln>
                  <a:noFill/>
                </a:ln>
                <a:solidFill>
                  <a:srgbClr val="000000"/>
                </a:solidFill>
                <a:effectLst/>
                <a:latin typeface="Avenir Book"/>
                <a:ea typeface="Arial Unicode MS" panose="020B0604020202020204" pitchFamily="34" charset="-128"/>
                <a:cs typeface="Arial Unicode MS" panose="020B0604020202020204" pitchFamily="34" charset="-128"/>
              </a:rPr>
              <a:t>Isten </a:t>
            </a:r>
            <a:r>
              <a:rPr lang="hu-HU" sz="1200" u="sng" dirty="0" smtClean="0">
                <a:ln>
                  <a:noFill/>
                </a:ln>
                <a:solidFill>
                  <a:srgbClr val="000000"/>
                </a:solidFill>
                <a:effectLst/>
                <a:latin typeface="Avenir Book"/>
                <a:ea typeface="Arial Unicode MS" panose="020B0604020202020204" pitchFamily="34" charset="-128"/>
                <a:cs typeface="Arial Unicode MS" panose="020B0604020202020204" pitchFamily="34" charset="-128"/>
              </a:rPr>
              <a:t>HATALMÁRA </a:t>
            </a:r>
            <a:r>
              <a:rPr lang="hu-HU" sz="1200" dirty="0" smtClean="0">
                <a:ln>
                  <a:noFill/>
                </a:ln>
                <a:solidFill>
                  <a:srgbClr val="000000"/>
                </a:solidFill>
                <a:effectLst/>
                <a:latin typeface="Avenir Book"/>
                <a:ea typeface="Arial Unicode MS" panose="020B0604020202020204" pitchFamily="34" charset="-128"/>
                <a:cs typeface="Arial Unicode MS" panose="020B0604020202020204" pitchFamily="34" charset="-128"/>
              </a:rPr>
              <a:t>törekszünk Isten </a:t>
            </a:r>
            <a:r>
              <a:rPr lang="hu-HU" sz="1200" u="sng" dirty="0" smtClean="0">
                <a:ln>
                  <a:noFill/>
                </a:ln>
                <a:solidFill>
                  <a:srgbClr val="000000"/>
                </a:solidFill>
                <a:effectLst/>
                <a:latin typeface="Avenir Book"/>
                <a:ea typeface="Arial Unicode MS" panose="020B0604020202020204" pitchFamily="34" charset="-128"/>
                <a:cs typeface="Arial Unicode MS" panose="020B0604020202020204" pitchFamily="34" charset="-128"/>
              </a:rPr>
              <a:t>JELLEMVONÁSAI</a:t>
            </a:r>
            <a:r>
              <a:rPr lang="hu-HU" sz="1200" dirty="0" smtClean="0">
                <a:ln>
                  <a:noFill/>
                </a:ln>
                <a:solidFill>
                  <a:srgbClr val="000000"/>
                </a:solidFill>
                <a:effectLst/>
                <a:latin typeface="Avenir Book"/>
                <a:ea typeface="Arial Unicode MS" panose="020B0604020202020204" pitchFamily="34" charset="-128"/>
                <a:cs typeface="Arial Unicode MS" panose="020B0604020202020204" pitchFamily="34" charset="-128"/>
              </a:rPr>
              <a:t> – nak birtoklása nélkül.</a:t>
            </a:r>
          </a:p>
          <a:p>
            <a:pPr>
              <a:spcBef>
                <a:spcPts val="800"/>
              </a:spcBef>
              <a:spcAft>
                <a:spcPts val="0"/>
              </a:spcAft>
            </a:pPr>
            <a:r>
              <a:rPr lang="hu-HU" sz="1200" dirty="0" smtClean="0">
                <a:ln>
                  <a:noFill/>
                </a:ln>
                <a:solidFill>
                  <a:srgbClr val="000000"/>
                </a:solidFill>
                <a:effectLst/>
                <a:latin typeface="Avenir Book"/>
                <a:ea typeface="Arial Unicode MS" panose="020B0604020202020204" pitchFamily="34" charset="-128"/>
                <a:cs typeface="Arial Unicode MS" panose="020B0604020202020204" pitchFamily="34" charset="-128"/>
              </a:rPr>
              <a:t> </a:t>
            </a:r>
          </a:p>
          <a:p>
            <a:pPr>
              <a:spcBef>
                <a:spcPts val="800"/>
              </a:spcBef>
              <a:spcAft>
                <a:spcPts val="0"/>
              </a:spcAft>
            </a:pPr>
            <a:r>
              <a:rPr lang="hu-HU" sz="1400" dirty="0" smtClean="0">
                <a:ln>
                  <a:noFill/>
                </a:ln>
                <a:solidFill>
                  <a:srgbClr val="000000"/>
                </a:solidFill>
                <a:effectLst/>
                <a:latin typeface="Avenir Book"/>
                <a:ea typeface="Arial Unicode MS" panose="020B0604020202020204" pitchFamily="34" charset="-128"/>
                <a:cs typeface="Arial Unicode MS" panose="020B0604020202020204" pitchFamily="34" charset="-128"/>
              </a:rPr>
              <a:t>Aztán megszakad a szívünk, ha gyermekeink olyan fiatalokká cseperednek, akik normális mintának tartják a bántalmazást és a mi lábnyomunkban járnak az érzelmi, szóbeli, fizikai vagy lélektani erőszak alkalmazásában.  </a:t>
            </a:r>
            <a:endParaRPr lang="hu-HU" sz="1600" dirty="0" smtClean="0">
              <a:ln>
                <a:noFill/>
              </a:ln>
              <a:solidFill>
                <a:srgbClr val="000000"/>
              </a:solidFill>
              <a:effectLst/>
              <a:latin typeface="Helvetica Neue"/>
              <a:ea typeface="Arial Unicode MS" panose="020B0604020202020204" pitchFamily="34" charset="-128"/>
              <a:cs typeface="Arial Unicode MS" panose="020B0604020202020204" pitchFamily="34" charset="-128"/>
            </a:endParaRPr>
          </a:p>
          <a:p>
            <a:pPr>
              <a:spcBef>
                <a:spcPts val="800"/>
              </a:spcBef>
              <a:spcAft>
                <a:spcPts val="0"/>
              </a:spcAft>
            </a:pPr>
            <a:r>
              <a:rPr lang="hu-HU" sz="1400" dirty="0" smtClean="0">
                <a:ln>
                  <a:noFill/>
                </a:ln>
                <a:solidFill>
                  <a:srgbClr val="000000"/>
                </a:solidFill>
                <a:effectLst/>
                <a:latin typeface="Avenir Book"/>
                <a:ea typeface="Arial Unicode MS" panose="020B0604020202020204" pitchFamily="34" charset="-128"/>
                <a:cs typeface="Arial Unicode MS" panose="020B0604020202020204" pitchFamily="34" charset="-128"/>
              </a:rPr>
              <a:t>A hatalom birtoklása Isten jellemvonásai nélkül olyan bűn bizonyítéka, amit Isten igazsága fényének megvilágításába kell helyezni.   </a:t>
            </a:r>
            <a:endParaRPr lang="hu-HU" sz="1600" dirty="0" smtClean="0">
              <a:ln>
                <a:noFill/>
              </a:ln>
              <a:solidFill>
                <a:srgbClr val="000000"/>
              </a:solidFill>
              <a:effectLst/>
              <a:latin typeface="Helvetica Neue"/>
              <a:ea typeface="Arial Unicode MS" panose="020B0604020202020204" pitchFamily="34" charset="-128"/>
              <a:cs typeface="Arial Unicode MS" panose="020B0604020202020204" pitchFamily="34" charset="-128"/>
            </a:endParaRPr>
          </a:p>
          <a:p>
            <a:pPr>
              <a:spcBef>
                <a:spcPts val="800"/>
              </a:spcBef>
              <a:spcAft>
                <a:spcPts val="0"/>
              </a:spcAft>
            </a:pPr>
            <a:endParaRPr lang="hu-HU" sz="1400" dirty="0">
              <a:ln>
                <a:noFill/>
              </a:ln>
              <a:solidFill>
                <a:srgbClr val="000000"/>
              </a:solidFill>
              <a:effectLst/>
              <a:latin typeface="Helvetica Neue"/>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9750135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spcAft>
                <a:spcPts val="0"/>
              </a:spcAft>
            </a:pPr>
            <a:r>
              <a:rPr lang="hu-HU" sz="1200" b="1" cap="small" dirty="0" smtClean="0">
                <a:solidFill>
                  <a:srgbClr val="0070C0"/>
                </a:solidFill>
                <a:effectLst/>
                <a:uFill>
                  <a:solidFill>
                    <a:srgbClr val="000000"/>
                  </a:solidFill>
                </a:uFill>
                <a:latin typeface="Avenir Heavy"/>
                <a:ea typeface="Arial Unicode MS" panose="020B0604020202020204" pitchFamily="34" charset="-128"/>
                <a:cs typeface="Arial Unicode MS" panose="020B0604020202020204" pitchFamily="34" charset="-128"/>
              </a:rPr>
              <a:t>Bevezetés</a:t>
            </a:r>
          </a:p>
          <a:p>
            <a:pPr>
              <a:spcAft>
                <a:spcPts val="0"/>
              </a:spcAft>
            </a:pPr>
            <a:endParaRPr lang="hu-HU" sz="1200" b="1" cap="small" dirty="0" smtClean="0">
              <a:solidFill>
                <a:srgbClr val="0070C0"/>
              </a:solidFill>
              <a:effectLst/>
              <a:uFill>
                <a:solidFill>
                  <a:srgbClr val="000000"/>
                </a:solidFill>
              </a:uFill>
              <a:latin typeface="Avenir Heavy"/>
              <a:ea typeface="Arial Unicode MS" panose="020B0604020202020204" pitchFamily="34" charset="-128"/>
              <a:cs typeface="Arial Unicode MS" panose="020B0604020202020204" pitchFamily="34" charset="-128"/>
            </a:endParaRPr>
          </a:p>
          <a:p>
            <a:pPr>
              <a:spcAft>
                <a:spcPts val="0"/>
              </a:spcAft>
            </a:pPr>
            <a:r>
              <a:rPr lang="hu-HU" sz="1200" dirty="0" smtClean="0">
                <a:solidFill>
                  <a:srgbClr val="000000"/>
                </a:solidFill>
                <a:effectLst/>
                <a:uFill>
                  <a:solidFill>
                    <a:srgbClr val="000000"/>
                  </a:solidFill>
                </a:uFill>
                <a:latin typeface="Avenir Book"/>
                <a:ea typeface="Arial Unicode MS" panose="020B0604020202020204" pitchFamily="34" charset="-128"/>
                <a:cs typeface="Arial Unicode MS" panose="020B0604020202020204" pitchFamily="34" charset="-128"/>
              </a:rPr>
              <a:t>A Kicsi Ember (allegória)</a:t>
            </a:r>
          </a:p>
          <a:p>
            <a:pPr>
              <a:spcAft>
                <a:spcPts val="0"/>
              </a:spcAft>
            </a:pPr>
            <a:r>
              <a:rPr lang="hu-HU" sz="1200" dirty="0" smtClean="0">
                <a:solidFill>
                  <a:srgbClr val="000000"/>
                </a:solidFill>
                <a:effectLst/>
                <a:uFill>
                  <a:solidFill>
                    <a:srgbClr val="000000"/>
                  </a:solidFill>
                </a:uFill>
                <a:latin typeface="Avenir Book"/>
                <a:ea typeface="Arial Unicode MS" panose="020B0604020202020204" pitchFamily="34" charset="-128"/>
                <a:cs typeface="Arial Unicode MS" panose="020B0604020202020204" pitchFamily="34" charset="-128"/>
              </a:rPr>
              <a:t> </a:t>
            </a:r>
          </a:p>
          <a:p>
            <a:pPr>
              <a:spcAft>
                <a:spcPts val="0"/>
              </a:spcAft>
            </a:pPr>
            <a:r>
              <a:rPr lang="hu-HU" sz="1200" dirty="0" smtClean="0">
                <a:solidFill>
                  <a:srgbClr val="000000"/>
                </a:solidFill>
                <a:effectLst/>
                <a:uFill>
                  <a:solidFill>
                    <a:srgbClr val="000000"/>
                  </a:solidFill>
                </a:uFill>
                <a:latin typeface="Avenir Book"/>
                <a:ea typeface="Arial Unicode MS" panose="020B0604020202020204" pitchFamily="34" charset="-128"/>
                <a:cs typeface="Arial Unicode MS" panose="020B0604020202020204" pitchFamily="34" charset="-128"/>
              </a:rPr>
              <a:t>Egyszer </a:t>
            </a:r>
            <a:r>
              <a:rPr lang="hu-HU" sz="1200" dirty="0" smtClean="0">
                <a:solidFill>
                  <a:srgbClr val="000000"/>
                </a:solidFill>
                <a:effectLst/>
                <a:uFill>
                  <a:solidFill>
                    <a:srgbClr val="000000"/>
                  </a:solidFill>
                </a:uFill>
                <a:latin typeface="Avenir Book"/>
                <a:ea typeface="Arial Unicode MS" panose="020B0604020202020204" pitchFamily="34" charset="-128"/>
                <a:cs typeface="Arial Unicode MS" panose="020B0604020202020204" pitchFamily="34" charset="-128"/>
              </a:rPr>
              <a:t>volt, hol nem volt, volt egyszer egy Kicsi emberke, aki nagyon különlegesnek tartotta magát. A Kicsi Ember mindig a saját útját akarta járni. Mások vágyai nem nagyon érdekelték az önzővé vált Kicsi embert.  </a:t>
            </a:r>
          </a:p>
          <a:p>
            <a:pPr>
              <a:spcBef>
                <a:spcPts val="800"/>
              </a:spcBef>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 pos="4622800" algn="l"/>
                <a:tab pos="4978400" algn="l"/>
                <a:tab pos="5334000" algn="l"/>
                <a:tab pos="5689600" algn="l"/>
              </a:tabLst>
            </a:pPr>
            <a:r>
              <a:rPr lang="hu-HU" sz="1200" dirty="0" smtClean="0">
                <a:ln>
                  <a:noFill/>
                </a:ln>
                <a:solidFill>
                  <a:srgbClr val="000000"/>
                </a:solidFill>
                <a:effectLst/>
                <a:latin typeface="Avenir Book"/>
                <a:ea typeface="Avenir Book"/>
                <a:cs typeface="Avenir Book"/>
              </a:rPr>
              <a:t> </a:t>
            </a:r>
            <a:endParaRPr lang="hu-HU" sz="1400" dirty="0" smtClean="0">
              <a:ln>
                <a:noFill/>
              </a:ln>
              <a:solidFill>
                <a:srgbClr val="000000"/>
              </a:solidFill>
              <a:effectLst/>
              <a:latin typeface="Helvetica Neue"/>
              <a:ea typeface="Helvetica Neue"/>
              <a:cs typeface="Helvetica Neue"/>
            </a:endParaRPr>
          </a:p>
          <a:p>
            <a:pPr>
              <a:spcBef>
                <a:spcPts val="800"/>
              </a:spcBef>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 pos="4622800" algn="l"/>
                <a:tab pos="4978400" algn="l"/>
                <a:tab pos="5334000" algn="l"/>
                <a:tab pos="5689600" algn="l"/>
              </a:tabLst>
            </a:pPr>
            <a:r>
              <a:rPr lang="hu-HU" sz="1200" dirty="0" smtClean="0">
                <a:ln>
                  <a:noFill/>
                </a:ln>
                <a:solidFill>
                  <a:srgbClr val="000000"/>
                </a:solidFill>
                <a:effectLst/>
                <a:latin typeface="Avenir Book"/>
                <a:ea typeface="Helvetica Neue"/>
                <a:cs typeface="Helvetica Neue"/>
              </a:rPr>
              <a:t>Míg más Kicsi Emberek megtanulták mások szükségleteit előtérbe helyezni, ez a Kicsi Emberke nem így tett. Már elvárta, sőt követelte, hogy az ő elvárásaihoz igazodjon mindenki.</a:t>
            </a:r>
            <a:endParaRPr lang="hu-HU" sz="1400" dirty="0" smtClean="0">
              <a:ln>
                <a:noFill/>
              </a:ln>
              <a:solidFill>
                <a:srgbClr val="000000"/>
              </a:solidFill>
              <a:effectLst/>
              <a:latin typeface="Helvetica Neue"/>
              <a:ea typeface="Helvetica Neue"/>
              <a:cs typeface="Helvetica Neue"/>
            </a:endParaRPr>
          </a:p>
          <a:p>
            <a:pPr>
              <a:spcBef>
                <a:spcPts val="800"/>
              </a:spcBef>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 pos="4622800" algn="l"/>
                <a:tab pos="4978400" algn="l"/>
                <a:tab pos="5334000" algn="l"/>
                <a:tab pos="5689600" algn="l"/>
              </a:tabLst>
            </a:pPr>
            <a:r>
              <a:rPr lang="hu-HU" sz="1200" dirty="0" smtClean="0">
                <a:ln>
                  <a:noFill/>
                </a:ln>
                <a:solidFill>
                  <a:srgbClr val="000000"/>
                </a:solidFill>
                <a:effectLst/>
                <a:latin typeface="Avenir Book"/>
                <a:ea typeface="Avenir Book"/>
                <a:cs typeface="Avenir Book"/>
              </a:rPr>
              <a:t> </a:t>
            </a:r>
            <a:endParaRPr lang="hu-HU" sz="1400" dirty="0" smtClean="0">
              <a:ln>
                <a:noFill/>
              </a:ln>
              <a:solidFill>
                <a:srgbClr val="000000"/>
              </a:solidFill>
              <a:effectLst/>
              <a:latin typeface="Helvetica Neue"/>
              <a:ea typeface="Helvetica Neue"/>
              <a:cs typeface="Helvetica Neue"/>
            </a:endParaRPr>
          </a:p>
          <a:p>
            <a:pPr>
              <a:spcBef>
                <a:spcPts val="800"/>
              </a:spcBef>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 pos="4622800" algn="l"/>
                <a:tab pos="4978400" algn="l"/>
                <a:tab pos="5334000" algn="l"/>
                <a:tab pos="5689600" algn="l"/>
              </a:tabLst>
            </a:pPr>
            <a:r>
              <a:rPr lang="hu-HU" sz="1200" dirty="0" smtClean="0">
                <a:ln>
                  <a:noFill/>
                </a:ln>
                <a:solidFill>
                  <a:srgbClr val="000000"/>
                </a:solidFill>
                <a:effectLst/>
                <a:latin typeface="Avenir Book"/>
                <a:ea typeface="Helvetica Neue"/>
                <a:cs typeface="Helvetica Neue"/>
              </a:rPr>
              <a:t>A Kicsi ember felnőtt és Nagy Kicsi Ember lett belőle. A többi felnőttel is megpróbálta elfogadtatni az ő saját akaratát, de ez már nem működött olyan jól, mint korábban. </a:t>
            </a:r>
            <a:endParaRPr lang="hu-HU" sz="1400" dirty="0" smtClean="0">
              <a:ln>
                <a:noFill/>
              </a:ln>
              <a:solidFill>
                <a:srgbClr val="000000"/>
              </a:solidFill>
              <a:effectLst/>
              <a:latin typeface="Helvetica Neue"/>
              <a:ea typeface="Helvetica Neue"/>
              <a:cs typeface="Helvetica Neue"/>
            </a:endParaRPr>
          </a:p>
          <a:p>
            <a:pPr>
              <a:spcBef>
                <a:spcPts val="800"/>
              </a:spcBef>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 pos="4622800" algn="l"/>
                <a:tab pos="4978400" algn="l"/>
                <a:tab pos="5334000" algn="l"/>
                <a:tab pos="5689600" algn="l"/>
              </a:tabLst>
            </a:pPr>
            <a:r>
              <a:rPr lang="hu-HU" sz="1200" dirty="0" smtClean="0">
                <a:ln>
                  <a:noFill/>
                </a:ln>
                <a:solidFill>
                  <a:srgbClr val="000000"/>
                </a:solidFill>
                <a:effectLst/>
                <a:latin typeface="Avenir Book"/>
                <a:ea typeface="Avenir Book"/>
                <a:cs typeface="Avenir Book"/>
              </a:rPr>
              <a:t> </a:t>
            </a:r>
            <a:endParaRPr lang="hu-HU" sz="1400" dirty="0" smtClean="0">
              <a:ln>
                <a:noFill/>
              </a:ln>
              <a:solidFill>
                <a:srgbClr val="000000"/>
              </a:solidFill>
              <a:effectLst/>
              <a:latin typeface="Helvetica Neue"/>
              <a:ea typeface="Helvetica Neue"/>
              <a:cs typeface="Helvetica Neue"/>
            </a:endParaRPr>
          </a:p>
          <a:p>
            <a:pPr>
              <a:spcBef>
                <a:spcPts val="800"/>
              </a:spcBef>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 pos="4622800" algn="l"/>
                <a:tab pos="4978400" algn="l"/>
                <a:tab pos="5334000" algn="l"/>
                <a:tab pos="5689600" algn="l"/>
              </a:tabLst>
            </a:pPr>
            <a:r>
              <a:rPr lang="hu-HU" sz="1200" dirty="0" smtClean="0">
                <a:ln>
                  <a:noFill/>
                </a:ln>
                <a:solidFill>
                  <a:srgbClr val="000000"/>
                </a:solidFill>
                <a:effectLst/>
                <a:latin typeface="Avenir Book"/>
                <a:ea typeface="Helvetica Neue"/>
                <a:cs typeface="Helvetica Neue"/>
              </a:rPr>
              <a:t>Ahelyett, hogy kedves és segítőkész lett volna, a Nagy Kicsi ember tisztességtelen dolgokat kezdett művelni és bántani másokat, hogy az ő saját módja szerint történjen minden. Pedig tudta, hogy a becstelenség és mások bántása helytelen dolog. </a:t>
            </a:r>
            <a:endParaRPr lang="hu-HU" sz="1400" dirty="0" smtClean="0">
              <a:ln>
                <a:noFill/>
              </a:ln>
              <a:solidFill>
                <a:srgbClr val="000000"/>
              </a:solidFill>
              <a:effectLst/>
              <a:latin typeface="Helvetica Neue"/>
              <a:ea typeface="Helvetica Neue"/>
              <a:cs typeface="Helvetica Neue"/>
            </a:endParaRPr>
          </a:p>
          <a:p>
            <a:pPr>
              <a:spcBef>
                <a:spcPts val="800"/>
              </a:spcBef>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 pos="4622800" algn="l"/>
                <a:tab pos="4978400" algn="l"/>
                <a:tab pos="5334000" algn="l"/>
                <a:tab pos="5689600" algn="l"/>
              </a:tabLst>
            </a:pPr>
            <a:r>
              <a:rPr lang="hu-HU" sz="1200" dirty="0" smtClean="0">
                <a:ln>
                  <a:noFill/>
                </a:ln>
                <a:solidFill>
                  <a:srgbClr val="000000"/>
                </a:solidFill>
                <a:effectLst/>
                <a:latin typeface="Avenir Book"/>
                <a:ea typeface="Helvetica Neue"/>
                <a:cs typeface="Helvetica Neue"/>
              </a:rPr>
              <a:t> </a:t>
            </a:r>
            <a:endParaRPr lang="hu-HU" sz="1400" dirty="0" smtClean="0">
              <a:ln>
                <a:noFill/>
              </a:ln>
              <a:solidFill>
                <a:srgbClr val="000000"/>
              </a:solidFill>
              <a:effectLst/>
              <a:latin typeface="Helvetica Neue"/>
              <a:ea typeface="Helvetica Neue"/>
              <a:cs typeface="Helvetica Neue"/>
            </a:endParaRPr>
          </a:p>
          <a:p>
            <a:pPr>
              <a:spcBef>
                <a:spcPts val="800"/>
              </a:spcBef>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 pos="4622800" algn="l"/>
                <a:tab pos="4978400" algn="l"/>
                <a:tab pos="5334000" algn="l"/>
                <a:tab pos="5689600" algn="l"/>
              </a:tabLst>
            </a:pPr>
            <a:r>
              <a:rPr lang="hu-HU" sz="1200" dirty="0" smtClean="0">
                <a:ln>
                  <a:noFill/>
                </a:ln>
                <a:solidFill>
                  <a:srgbClr val="000000"/>
                </a:solidFill>
                <a:effectLst/>
                <a:latin typeface="Avenir Book"/>
                <a:ea typeface="Helvetica Neue"/>
                <a:cs typeface="Helvetica Neue"/>
              </a:rPr>
              <a:t>Mivel a feljebbvalóival mindig kedves volt, ők azt hitték, hogy a Nagy Kis Ember csodálatos. Rövidesen egyre nagyobb hatalomhoz jutott. </a:t>
            </a:r>
            <a:endParaRPr lang="hu-HU" sz="1400" dirty="0" smtClean="0">
              <a:ln>
                <a:noFill/>
              </a:ln>
              <a:solidFill>
                <a:srgbClr val="000000"/>
              </a:solidFill>
              <a:effectLst/>
              <a:latin typeface="Helvetica Neue"/>
              <a:ea typeface="Helvetica Neue"/>
              <a:cs typeface="Helvetica Neue"/>
            </a:endParaRPr>
          </a:p>
          <a:p>
            <a:pPr>
              <a:spcBef>
                <a:spcPts val="800"/>
              </a:spcBef>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 pos="4622800" algn="l"/>
                <a:tab pos="4978400" algn="l"/>
                <a:tab pos="5334000" algn="l"/>
                <a:tab pos="5689600" algn="l"/>
              </a:tabLst>
            </a:pPr>
            <a:r>
              <a:rPr lang="hu-HU" sz="1200" dirty="0" smtClean="0">
                <a:ln>
                  <a:noFill/>
                </a:ln>
                <a:solidFill>
                  <a:srgbClr val="000000"/>
                </a:solidFill>
                <a:effectLst/>
                <a:latin typeface="Avenir Book"/>
                <a:ea typeface="Avenir Book"/>
                <a:cs typeface="Avenir Book"/>
              </a:rPr>
              <a:t> </a:t>
            </a:r>
            <a:endParaRPr lang="hu-HU" sz="1400" dirty="0" smtClean="0">
              <a:ln>
                <a:noFill/>
              </a:ln>
              <a:solidFill>
                <a:srgbClr val="000000"/>
              </a:solidFill>
              <a:effectLst/>
              <a:latin typeface="Helvetica Neue"/>
              <a:ea typeface="Helvetica Neue"/>
              <a:cs typeface="Helvetica Neue"/>
            </a:endParaRPr>
          </a:p>
          <a:p>
            <a:pPr>
              <a:spcBef>
                <a:spcPts val="800"/>
              </a:spcBef>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 pos="4622800" algn="l"/>
                <a:tab pos="4978400" algn="l"/>
                <a:tab pos="5334000" algn="l"/>
                <a:tab pos="5689600" algn="l"/>
              </a:tabLst>
            </a:pPr>
            <a:r>
              <a:rPr lang="hu-HU" sz="1200" dirty="0" smtClean="0">
                <a:ln>
                  <a:noFill/>
                </a:ln>
                <a:solidFill>
                  <a:srgbClr val="000000"/>
                </a:solidFill>
                <a:effectLst/>
                <a:latin typeface="Avenir Book"/>
                <a:ea typeface="Helvetica Neue"/>
                <a:cs typeface="Helvetica Neue"/>
              </a:rPr>
              <a:t>Úgy tűnt, a Nagy Kis Ember boldogan él, amíg meg nem hal, ám a környezetében mindenki szenvedett. A Nagy Kis Ember, aki megtanulta a kegyetlenkedést is, végül már maga is szenvedett. Mert a Nagy Kis Ember, aki a saját útját akarta járni, soha nem élte át az önzetlenség, segítőkészség és kedvesség örömét. </a:t>
            </a:r>
            <a:endParaRPr lang="hu-HU" sz="1400" dirty="0" smtClean="0">
              <a:ln>
                <a:noFill/>
              </a:ln>
              <a:solidFill>
                <a:srgbClr val="000000"/>
              </a:solidFill>
              <a:effectLst/>
              <a:latin typeface="Helvetica Neue"/>
              <a:ea typeface="Helvetica Neue"/>
              <a:cs typeface="Helvetica Neue"/>
            </a:endParaRPr>
          </a:p>
          <a:p>
            <a:pPr>
              <a:spcBef>
                <a:spcPts val="800"/>
              </a:spcBef>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 pos="4622800" algn="l"/>
                <a:tab pos="4978400" algn="l"/>
                <a:tab pos="5334000" algn="l"/>
                <a:tab pos="5689600" algn="l"/>
              </a:tabLst>
            </a:pPr>
            <a:r>
              <a:rPr lang="hu-HU" sz="1200" dirty="0" smtClean="0">
                <a:ln>
                  <a:noFill/>
                </a:ln>
                <a:solidFill>
                  <a:srgbClr val="000000"/>
                </a:solidFill>
                <a:effectLst/>
                <a:latin typeface="Avenir Book"/>
                <a:ea typeface="Avenir Book"/>
                <a:cs typeface="Avenir Book"/>
              </a:rPr>
              <a:t> </a:t>
            </a:r>
            <a:endParaRPr lang="hu-HU" sz="1400" dirty="0" smtClean="0">
              <a:ln>
                <a:noFill/>
              </a:ln>
              <a:solidFill>
                <a:srgbClr val="000000"/>
              </a:solidFill>
              <a:effectLst/>
              <a:latin typeface="Helvetica Neue"/>
              <a:ea typeface="Helvetica Neue"/>
              <a:cs typeface="Helvetica Neue"/>
            </a:endParaRPr>
          </a:p>
          <a:p>
            <a:pPr>
              <a:spcBef>
                <a:spcPts val="800"/>
              </a:spcBef>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 pos="4622800" algn="l"/>
                <a:tab pos="4978400" algn="l"/>
                <a:tab pos="5334000" algn="l"/>
                <a:tab pos="5689600" algn="l"/>
              </a:tabLst>
            </a:pPr>
            <a:r>
              <a:rPr lang="hu-HU" sz="1200" dirty="0" smtClean="0">
                <a:ln>
                  <a:noFill/>
                </a:ln>
                <a:solidFill>
                  <a:srgbClr val="000000"/>
                </a:solidFill>
                <a:effectLst/>
                <a:latin typeface="Avenir Book"/>
                <a:ea typeface="Helvetica Neue"/>
                <a:cs typeface="Helvetica Neue"/>
              </a:rPr>
              <a:t>Egy nap, amikor a feljebbvalói rájöttek, hogy a Nagy Kis Ember milyen kegyetlen a többiekkel, úgy döntöttek, megvonják tőle a hatalmat. Attól a naptól kezdve a közösség tagjait már nem bánthatta a Nagy Kis Ember. Elkezdhették begyógyítani sebeiket és megtapasztalhatták az igazi szeretetet és biztonságot. </a:t>
            </a:r>
            <a:endParaRPr lang="hu-HU" sz="1400" dirty="0">
              <a:ln>
                <a:noFill/>
              </a:ln>
              <a:solidFill>
                <a:srgbClr val="000000"/>
              </a:solidFill>
              <a:effectLst/>
              <a:latin typeface="Helvetica Neue"/>
              <a:ea typeface="Helvetica Neue"/>
              <a:cs typeface="Helvetica Neue"/>
            </a:endParaRPr>
          </a:p>
        </p:txBody>
      </p:sp>
    </p:spTree>
    <p:extLst>
      <p:ext uri="{BB962C8B-B14F-4D97-AF65-F5344CB8AC3E}">
        <p14:creationId xmlns:p14="http://schemas.microsoft.com/office/powerpoint/2010/main" val="419454459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spcAft>
                <a:spcPts val="0"/>
              </a:spcAft>
            </a:pPr>
            <a:r>
              <a:rPr lang="hu-HU" sz="1200" cap="small" dirty="0" smtClean="0">
                <a:ln>
                  <a:noFill/>
                </a:ln>
                <a:solidFill>
                  <a:srgbClr val="2F5496"/>
                </a:solidFill>
                <a:effectLst/>
                <a:uFill>
                  <a:solidFill>
                    <a:srgbClr val="000000"/>
                  </a:solidFill>
                </a:uFill>
                <a:latin typeface="Avenir Heavy"/>
                <a:ea typeface="Arial Unicode MS" panose="020B0604020202020204" pitchFamily="34" charset="-128"/>
                <a:cs typeface="Arial Unicode MS" panose="020B0604020202020204" pitchFamily="34" charset="-128"/>
              </a:rPr>
              <a:t>A világosság gyógyulást hoz </a:t>
            </a:r>
            <a:endParaRPr lang="hu-HU" sz="1400" dirty="0" smtClean="0">
              <a:ln>
                <a:noFill/>
              </a:ln>
              <a:solidFill>
                <a:srgbClr val="000000"/>
              </a:solidFill>
              <a:effectLst/>
              <a:uFill>
                <a:solidFill>
                  <a:srgbClr val="000000"/>
                </a:solidFill>
              </a:uFill>
              <a:latin typeface="Times New Roman" panose="02020603050405020304" pitchFamily="18" charset="0"/>
              <a:ea typeface="Arial Unicode MS" panose="020B0604020202020204" pitchFamily="34" charset="-128"/>
              <a:cs typeface="Arial Unicode MS" panose="020B0604020202020204" pitchFamily="34" charset="-128"/>
            </a:endParaRPr>
          </a:p>
          <a:p>
            <a:pPr>
              <a:spcAft>
                <a:spcPts val="0"/>
              </a:spcAft>
            </a:pPr>
            <a:r>
              <a:rPr lang="hu-HU" sz="1200" dirty="0" smtClean="0">
                <a:ln>
                  <a:noFill/>
                </a:ln>
                <a:solidFill>
                  <a:srgbClr val="000000"/>
                </a:solidFill>
                <a:effectLst/>
                <a:uFill>
                  <a:solidFill>
                    <a:srgbClr val="000000"/>
                  </a:solidFill>
                </a:uFill>
                <a:latin typeface="Avenir Book"/>
                <a:ea typeface="Arial Unicode MS" panose="020B0604020202020204" pitchFamily="34" charset="-128"/>
                <a:cs typeface="Arial Unicode MS" panose="020B0604020202020204" pitchFamily="34" charset="-128"/>
              </a:rPr>
              <a:t>Amíg meg nem szakítjuk a bántalmazás körét, nem követjük Jézus parancsát, hogy szeressük egymást és világosságban éljünk. </a:t>
            </a:r>
            <a:r>
              <a:rPr lang="hu-HU" sz="1200" i="1" dirty="0" smtClean="0">
                <a:ln>
                  <a:noFill/>
                </a:ln>
                <a:solidFill>
                  <a:srgbClr val="000000"/>
                </a:solidFill>
                <a:effectLst/>
                <a:uFill>
                  <a:solidFill>
                    <a:srgbClr val="000000"/>
                  </a:solidFill>
                </a:uFill>
                <a:latin typeface="Avenir Book"/>
                <a:ea typeface="Arial Unicode MS" panose="020B0604020202020204" pitchFamily="34" charset="-128"/>
                <a:cs typeface="Arial Unicode MS" panose="020B0604020202020204" pitchFamily="34" charset="-128"/>
              </a:rPr>
              <a:t>„Aki szereti az ő atyjafiát, a világosságban marad, és nincs benne botránkozásra való. Aki pedig gyűlöli az ő atyjafiát, a sötétségben van, és a sötétségben jár, és nem tudja hová megy, mert a sötétség megvakította az ő szemeit.”</a:t>
            </a:r>
            <a:r>
              <a:rPr lang="hu-HU" sz="1200" dirty="0" smtClean="0">
                <a:ln>
                  <a:noFill/>
                </a:ln>
                <a:solidFill>
                  <a:srgbClr val="000000"/>
                </a:solidFill>
                <a:effectLst/>
                <a:uFill>
                  <a:solidFill>
                    <a:srgbClr val="000000"/>
                  </a:solidFill>
                </a:uFill>
                <a:latin typeface="Avenir Book"/>
                <a:ea typeface="Arial Unicode MS" panose="020B0604020202020204" pitchFamily="34" charset="-128"/>
                <a:cs typeface="Arial Unicode MS" panose="020B0604020202020204" pitchFamily="34" charset="-128"/>
              </a:rPr>
              <a:t> (1János 2:10- 11). </a:t>
            </a:r>
            <a:endParaRPr lang="hu-HU" sz="1400" dirty="0">
              <a:ln>
                <a:noFill/>
              </a:ln>
              <a:solidFill>
                <a:srgbClr val="000000"/>
              </a:solidFill>
              <a:effectLst/>
              <a:uFill>
                <a:solidFill>
                  <a:srgbClr val="000000"/>
                </a:solidFill>
              </a:uFill>
              <a:latin typeface="Times New Roman" panose="02020603050405020304" pitchFamily="18" charset="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331435260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spcBef>
                <a:spcPts val="800"/>
              </a:spcBef>
              <a:spcAft>
                <a:spcPts val="0"/>
              </a:spcAft>
            </a:pPr>
            <a:r>
              <a:rPr lang="hu-HU" sz="1200" dirty="0" smtClean="0">
                <a:ln>
                  <a:noFill/>
                </a:ln>
                <a:solidFill>
                  <a:srgbClr val="000000"/>
                </a:solidFill>
                <a:effectLst/>
                <a:latin typeface="Avenir Book"/>
                <a:ea typeface="Arial Unicode MS" panose="020B0604020202020204" pitchFamily="34" charset="-128"/>
                <a:cs typeface="Arial Unicode MS" panose="020B0604020202020204" pitchFamily="34" charset="-128"/>
              </a:rPr>
              <a:t>Az egyház akkor kezdheti megélni a megújulást és gyógyulást, ha a kedvességgel és együttérzéssel teli otthon létrehozásáról szóló nyílt, őszinte beszédhez szükséges erővel rendelkezünk,…</a:t>
            </a:r>
            <a:endParaRPr lang="hu-HU" sz="1400" dirty="0">
              <a:ln>
                <a:noFill/>
              </a:ln>
              <a:solidFill>
                <a:srgbClr val="000000"/>
              </a:solidFill>
              <a:effectLst/>
              <a:latin typeface="Helvetica Neue"/>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159696348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hu-HU" sz="1200" noProof="0" dirty="0" smtClean="0">
                <a:effectLst/>
                <a:latin typeface="+mj-lt"/>
                <a:ea typeface="+mj-ea"/>
                <a:cs typeface="+mj-cs"/>
                <a:sym typeface="Calibri"/>
              </a:rPr>
              <a:t>… és ha megtagadjuk azoknak a bevett szokásoknak a védelmét, amelyek támogatják, illetve lehetővé teszik az erőszak és agresszió szellemének alkalmazását a következő generációval szemben. </a:t>
            </a:r>
            <a:endParaRPr lang="hu-HU" noProof="0" dirty="0"/>
          </a:p>
        </p:txBody>
      </p:sp>
    </p:spTree>
    <p:extLst>
      <p:ext uri="{BB962C8B-B14F-4D97-AF65-F5344CB8AC3E}">
        <p14:creationId xmlns:p14="http://schemas.microsoft.com/office/powerpoint/2010/main" val="167570853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hu-HU" sz="1200" dirty="0" smtClean="0">
                <a:effectLst/>
                <a:latin typeface="Avenir Book"/>
                <a:ea typeface="Arial Unicode MS" panose="020B0604020202020204" pitchFamily="34" charset="-128"/>
                <a:cs typeface="Times New Roman" panose="02020603050405020304" pitchFamily="18" charset="0"/>
              </a:rPr>
              <a:t>Mindaddig, amíg így járunk el, együttesen kilopjuk gyermekeink szívéből a biztonság és bizalom kincsét. </a:t>
            </a:r>
            <a:endParaRPr lang="hu-HU" noProof="0" dirty="0"/>
          </a:p>
        </p:txBody>
      </p:sp>
    </p:spTree>
    <p:extLst>
      <p:ext uri="{BB962C8B-B14F-4D97-AF65-F5344CB8AC3E}">
        <p14:creationId xmlns:p14="http://schemas.microsoft.com/office/powerpoint/2010/main" val="274440464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hu-HU" sz="1200" dirty="0" smtClean="0">
                <a:effectLst/>
                <a:latin typeface="Avenir Book"/>
                <a:ea typeface="Arial Unicode MS" panose="020B0604020202020204" pitchFamily="34" charset="-128"/>
                <a:cs typeface="Times New Roman" panose="02020603050405020304" pitchFamily="18" charset="0"/>
              </a:rPr>
              <a:t>Ezáltal eltorzítva mutatjuk be Isten jellemét és megszegjük a harmadik parancsolatot, amely így szól: </a:t>
            </a:r>
            <a:endParaRPr lang="en-US" dirty="0"/>
          </a:p>
        </p:txBody>
      </p:sp>
    </p:spTree>
    <p:extLst>
      <p:ext uri="{BB962C8B-B14F-4D97-AF65-F5344CB8AC3E}">
        <p14:creationId xmlns:p14="http://schemas.microsoft.com/office/powerpoint/2010/main" val="83711168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spcBef>
                <a:spcPts val="800"/>
              </a:spcBef>
              <a:spcAft>
                <a:spcPts val="0"/>
              </a:spcAft>
            </a:pPr>
            <a:r>
              <a:rPr lang="hu-HU" sz="1800" dirty="0" smtClean="0">
                <a:ln>
                  <a:noFill/>
                </a:ln>
                <a:solidFill>
                  <a:srgbClr val="000000"/>
                </a:solidFill>
                <a:effectLst/>
                <a:latin typeface="Avenir Book"/>
                <a:ea typeface="Arial Unicode MS" panose="020B0604020202020204" pitchFamily="34" charset="-128"/>
                <a:cs typeface="Arial Unicode MS" panose="020B0604020202020204" pitchFamily="34" charset="-128"/>
              </a:rPr>
              <a:t>„</a:t>
            </a:r>
            <a:r>
              <a:rPr lang="hu-HU" sz="1200" dirty="0" smtClean="0">
                <a:ln>
                  <a:noFill/>
                </a:ln>
                <a:solidFill>
                  <a:srgbClr val="000000"/>
                </a:solidFill>
                <a:effectLst/>
                <a:latin typeface="Verdana" panose="020B0604030504040204" pitchFamily="34" charset="0"/>
                <a:ea typeface="Arial Unicode MS" panose="020B0604020202020204" pitchFamily="34" charset="-128"/>
                <a:cs typeface="Arial Unicode MS" panose="020B0604020202020204" pitchFamily="34" charset="-128"/>
              </a:rPr>
              <a:t>Az Úrnak a te Istenednek nevét hiába fel ne vedd; mert nem hagyja azt az Úr büntetés nélkül, aki az ő nevét hiába felveszi.” (2Móz </a:t>
            </a:r>
            <a:r>
              <a:rPr lang="hu-HU" sz="1800" dirty="0" smtClean="0">
                <a:ln>
                  <a:noFill/>
                </a:ln>
                <a:solidFill>
                  <a:srgbClr val="000000"/>
                </a:solidFill>
                <a:effectLst/>
                <a:latin typeface="Avenir Book"/>
                <a:ea typeface="Arial Unicode MS" panose="020B0604020202020204" pitchFamily="34" charset="-128"/>
                <a:cs typeface="Arial Unicode MS" panose="020B0604020202020204" pitchFamily="34" charset="-128"/>
              </a:rPr>
              <a:t>20:7).</a:t>
            </a:r>
            <a:endParaRPr lang="hu-HU" sz="2000" dirty="0">
              <a:ln>
                <a:noFill/>
              </a:ln>
              <a:solidFill>
                <a:srgbClr val="000000"/>
              </a:solidFill>
              <a:effectLst/>
              <a:latin typeface="Helvetica Neue"/>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197903513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spcBef>
                <a:spcPts val="800"/>
              </a:spcBef>
              <a:spcAft>
                <a:spcPts val="0"/>
              </a:spcAft>
            </a:pPr>
            <a:r>
              <a:rPr lang="hu-HU" sz="1200" dirty="0" smtClean="0">
                <a:ln>
                  <a:noFill/>
                </a:ln>
                <a:solidFill>
                  <a:srgbClr val="000000"/>
                </a:solidFill>
                <a:effectLst/>
                <a:latin typeface="Avenir Book"/>
                <a:ea typeface="Arial Unicode MS" panose="020B0604020202020204" pitchFamily="34" charset="-128"/>
                <a:cs typeface="Arial Unicode MS" panose="020B0604020202020204" pitchFamily="34" charset="-128"/>
              </a:rPr>
              <a:t>Azt állítjuk, hogy Krisztus testének tagjaiként Isten jellemét tükrözzük. Hiába vesszük szánkra Isten nevét, ha mindennapi gyakorlatunkban nem mutatkoznak meg a Szentlélek gyümölcsei. </a:t>
            </a:r>
            <a:endParaRPr lang="hu-HU" sz="1400" dirty="0" smtClean="0">
              <a:ln>
                <a:noFill/>
              </a:ln>
              <a:solidFill>
                <a:srgbClr val="000000"/>
              </a:solidFill>
              <a:effectLst/>
              <a:latin typeface="Helvetica Neue"/>
              <a:ea typeface="Arial Unicode MS" panose="020B0604020202020204" pitchFamily="34" charset="-128"/>
              <a:cs typeface="Arial Unicode MS" panose="020B0604020202020204" pitchFamily="34" charset="-128"/>
            </a:endParaRPr>
          </a:p>
          <a:p>
            <a:endParaRPr lang="en-US" dirty="0"/>
          </a:p>
        </p:txBody>
      </p:sp>
    </p:spTree>
    <p:extLst>
      <p:ext uri="{BB962C8B-B14F-4D97-AF65-F5344CB8AC3E}">
        <p14:creationId xmlns:p14="http://schemas.microsoft.com/office/powerpoint/2010/main" val="390368366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spcBef>
                <a:spcPts val="800"/>
              </a:spcBef>
              <a:spcAft>
                <a:spcPts val="0"/>
              </a:spcAft>
            </a:pPr>
            <a:r>
              <a:rPr lang="hu-HU" sz="1200" dirty="0" smtClean="0">
                <a:ln>
                  <a:noFill/>
                </a:ln>
                <a:solidFill>
                  <a:srgbClr val="000000"/>
                </a:solidFill>
                <a:effectLst/>
                <a:latin typeface="Avenir Book"/>
                <a:ea typeface="Arial Unicode MS" panose="020B0604020202020204" pitchFamily="34" charset="-128"/>
                <a:cs typeface="Arial Unicode MS" panose="020B0604020202020204" pitchFamily="34" charset="-128"/>
              </a:rPr>
              <a:t>A </a:t>
            </a:r>
            <a:r>
              <a:rPr lang="hu-HU" sz="1200" dirty="0" err="1" smtClean="0">
                <a:ln>
                  <a:noFill/>
                </a:ln>
                <a:solidFill>
                  <a:srgbClr val="000000"/>
                </a:solidFill>
                <a:effectLst/>
                <a:latin typeface="Avenir Book"/>
                <a:ea typeface="Arial Unicode MS" panose="020B0604020202020204" pitchFamily="34" charset="-128"/>
                <a:cs typeface="Arial Unicode MS" panose="020B0604020202020204" pitchFamily="34" charset="-128"/>
              </a:rPr>
              <a:t>Galátziaikhoz</a:t>
            </a:r>
            <a:r>
              <a:rPr lang="hu-HU" sz="1200" dirty="0" smtClean="0">
                <a:ln>
                  <a:noFill/>
                </a:ln>
                <a:solidFill>
                  <a:srgbClr val="000000"/>
                </a:solidFill>
                <a:effectLst/>
                <a:latin typeface="Avenir Book"/>
                <a:ea typeface="Arial Unicode MS" panose="020B0604020202020204" pitchFamily="34" charset="-128"/>
                <a:cs typeface="Arial Unicode MS" panose="020B0604020202020204" pitchFamily="34" charset="-128"/>
              </a:rPr>
              <a:t> írott levél 5. fejezetében Pál apostol így figyelmeztet: </a:t>
            </a:r>
            <a:r>
              <a:rPr lang="hu-HU" sz="1200" i="1" dirty="0" smtClean="0">
                <a:ln>
                  <a:noFill/>
                </a:ln>
                <a:solidFill>
                  <a:srgbClr val="000000"/>
                </a:solidFill>
                <a:effectLst/>
                <a:latin typeface="Avenir Book"/>
                <a:ea typeface="Arial Unicode MS" panose="020B0604020202020204" pitchFamily="34" charset="-128"/>
                <a:cs typeface="Arial Unicode MS" panose="020B0604020202020204" pitchFamily="34" charset="-128"/>
              </a:rPr>
              <a:t>„A testnek cselekedetei pedig nyilvánvalók, melyek ezek: házasságtörés, paráznaság, tisztátalanság, bujálkodás. Bálványimádás, varázslás, ellenségeskedések, versengések, gyűlölködések, harag, patvarkodások, visszavonások, pártütések. Irigységek, gyilkosságok, részegségek, dobzódások és ezekhez hasonlók: melyekről előre mondom néktek, amiképpen már ezelőtt is mondottam, hogy akik ilyeneket cselekszenek, Isten országának örökösei nem lesznek.”</a:t>
            </a:r>
            <a:r>
              <a:rPr lang="hu-HU" sz="1200" dirty="0" smtClean="0">
                <a:ln>
                  <a:noFill/>
                </a:ln>
                <a:solidFill>
                  <a:srgbClr val="000000"/>
                </a:solidFill>
                <a:effectLst/>
                <a:latin typeface="Avenir Book"/>
                <a:ea typeface="Arial Unicode MS" panose="020B0604020202020204" pitchFamily="34" charset="-128"/>
                <a:cs typeface="Arial Unicode MS" panose="020B0604020202020204" pitchFamily="34" charset="-128"/>
              </a:rPr>
              <a:t> (Galata 5:19-21).</a:t>
            </a:r>
            <a:endParaRPr lang="hu-HU" sz="1400" dirty="0" smtClean="0">
              <a:ln>
                <a:noFill/>
              </a:ln>
              <a:solidFill>
                <a:srgbClr val="000000"/>
              </a:solidFill>
              <a:effectLst/>
              <a:latin typeface="Helvetica Neue"/>
              <a:ea typeface="Arial Unicode MS" panose="020B0604020202020204" pitchFamily="34" charset="-128"/>
              <a:cs typeface="Arial Unicode MS" panose="020B0604020202020204" pitchFamily="34" charset="-128"/>
            </a:endParaRPr>
          </a:p>
          <a:p>
            <a:pPr>
              <a:spcBef>
                <a:spcPts val="800"/>
              </a:spcBef>
              <a:spcAft>
                <a:spcPts val="0"/>
              </a:spcAft>
            </a:pPr>
            <a:r>
              <a:rPr lang="hu-HU" sz="1200" dirty="0" smtClean="0">
                <a:ln>
                  <a:noFill/>
                </a:ln>
                <a:solidFill>
                  <a:srgbClr val="000000"/>
                </a:solidFill>
                <a:effectLst/>
                <a:latin typeface="Avenir Book"/>
                <a:ea typeface="Arial Unicode MS" panose="020B0604020202020204" pitchFamily="34" charset="-128"/>
                <a:cs typeface="Arial Unicode MS" panose="020B0604020202020204" pitchFamily="34" charset="-128"/>
              </a:rPr>
              <a:t>Nagyon kellemetlen lehet felismerni, hogy otthonunkban sokkal gyakrabban bánunk családunkkal rosszindulatúan, féltékenyen, dühkitörésekkel és veszekedéssel, irigységgel és egyéb lelki vagy fizikai bántalmazással, mint máshol, másokkal. Párunk és gyermekeink könnyen válhatnak frusztrációink, fáradtságunk, vagy ingerültségünk áldozataivá. Aztán abban a hitben nőnek fel, hogy ezek a viselkedésminták normálisak és ugyanúgy bánnak a testvéreikkel, a kortársaikkal, szerelmükkel és jövendőbeli családjukkal is, átörökítve ezeket a generációs mintákat.   </a:t>
            </a:r>
            <a:endParaRPr lang="hu-HU" sz="1400" dirty="0">
              <a:ln>
                <a:noFill/>
              </a:ln>
              <a:solidFill>
                <a:srgbClr val="000000"/>
              </a:solidFill>
              <a:effectLst/>
              <a:latin typeface="Helvetica Neue"/>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252704328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hu-HU" sz="1200" dirty="0" smtClean="0">
                <a:effectLst/>
                <a:latin typeface="Avenir Book"/>
                <a:ea typeface="Arial Unicode MS" panose="020B0604020202020204" pitchFamily="34" charset="-128"/>
                <a:cs typeface="Times New Roman" panose="02020603050405020304" pitchFamily="18" charset="0"/>
              </a:rPr>
              <a:t>Ellen White nagyon részletesen írt az otthoni, családi életről, a kedvesség és kölcsönös tisztelet fontosságáról. Az otthon – írja -: „A menny legszebb előképe. - Az otthont azzá kell tennünk, amit ez a szó magában foglal. A földön a menny előképe legyen, az a hely, ahol ápolják az érzelmeket annak tudatos elnyomása helyett. Boldogságunk a szeretet, a rokonszenv és az egymás iránti udvariasságunk ápolásától függ.</a:t>
            </a:r>
            <a:r>
              <a:rPr lang="hu-HU" sz="1100" dirty="0" smtClean="0">
                <a:solidFill>
                  <a:srgbClr val="222222"/>
                </a:solidFill>
                <a:effectLst/>
                <a:latin typeface="Times New Roman" panose="02020603050405020304" pitchFamily="18" charset="0"/>
                <a:ea typeface="Arial Unicode MS" panose="020B0604020202020204" pitchFamily="34" charset="-128"/>
              </a:rPr>
              <a:t> …</a:t>
            </a:r>
            <a:endParaRPr lang="en-US" dirty="0"/>
          </a:p>
        </p:txBody>
      </p:sp>
    </p:spTree>
    <p:extLst>
      <p:ext uri="{BB962C8B-B14F-4D97-AF65-F5344CB8AC3E}">
        <p14:creationId xmlns:p14="http://schemas.microsoft.com/office/powerpoint/2010/main" val="267923496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hu-HU" sz="1200" noProof="0" dirty="0" smtClean="0">
                <a:effectLst/>
                <a:latin typeface="+mj-lt"/>
                <a:ea typeface="+mj-ea"/>
                <a:cs typeface="+mj-cs"/>
                <a:sym typeface="Calibri"/>
              </a:rPr>
              <a:t>…A menny legszebb előképe az az otthon, ahol az Úr Lelke lakozik. Isten akaratát akkor teljesítik, ha a férj és a feleség tiszteli egymást, ápolják a szeretetet és a bizalmat.”</a:t>
            </a:r>
            <a:endParaRPr lang="hu-HU" noProof="0" dirty="0"/>
          </a:p>
        </p:txBody>
      </p:sp>
    </p:spTree>
    <p:extLst>
      <p:ext uri="{BB962C8B-B14F-4D97-AF65-F5344CB8AC3E}">
        <p14:creationId xmlns:p14="http://schemas.microsoft.com/office/powerpoint/2010/main" val="5981844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hu-HU" sz="1200" cap="small" dirty="0" smtClean="0">
                <a:effectLst/>
                <a:latin typeface="+mj-lt"/>
                <a:ea typeface="+mj-ea"/>
                <a:cs typeface="+mj-cs"/>
                <a:sym typeface="Calibri"/>
              </a:rPr>
              <a:t>Statisztikai adatok a fiatalkori erőszakról világszerte</a:t>
            </a:r>
            <a:endParaRPr lang="hu-HU" sz="1200" dirty="0" smtClean="0">
              <a:effectLst/>
              <a:latin typeface="+mj-lt"/>
              <a:ea typeface="+mj-ea"/>
              <a:cs typeface="+mj-cs"/>
              <a:sym typeface="Calibri"/>
            </a:endParaRPr>
          </a:p>
          <a:p>
            <a:r>
              <a:rPr lang="hu-HU" sz="1200" dirty="0" smtClean="0">
                <a:effectLst/>
                <a:latin typeface="+mj-lt"/>
                <a:ea typeface="+mj-ea"/>
                <a:cs typeface="+mj-cs"/>
                <a:sym typeface="Calibri"/>
              </a:rPr>
              <a:t> </a:t>
            </a:r>
          </a:p>
          <a:p>
            <a:r>
              <a:rPr lang="hu-HU" sz="1200" dirty="0" smtClean="0">
                <a:effectLst/>
                <a:latin typeface="+mj-lt"/>
                <a:ea typeface="+mj-ea"/>
                <a:cs typeface="+mj-cs"/>
                <a:sym typeface="Calibri"/>
              </a:rPr>
              <a:t>Napjainkban a világ veszélyes hely lett felnövekvő gyermekeink és a fiatalok számára. Ha elég bátrak vagyunk, megnézhetjük az erőszak, a bántalmazás, a zaklatások és a támadások statisztikáját, ami világszerte minden országban riasztó. A technológia fejlődése bővítette a fiatalok kegyetlenkedéseinek lehetőségeit. Interneten is zaklathatják társaikat a lelepleződés és megsérülés veszélye nélkül. </a:t>
            </a:r>
          </a:p>
          <a:p>
            <a:r>
              <a:rPr lang="en-US" sz="1200" dirty="0" smtClean="0">
                <a:effectLst/>
                <a:latin typeface="+mj-lt"/>
                <a:ea typeface="+mj-ea"/>
                <a:cs typeface="+mj-cs"/>
                <a:sym typeface="Calibri"/>
              </a:rPr>
              <a:t> </a:t>
            </a:r>
            <a:endParaRPr lang="hu-HU" sz="1200" dirty="0" smtClean="0">
              <a:effectLst/>
              <a:latin typeface="+mj-lt"/>
              <a:ea typeface="+mj-ea"/>
              <a:cs typeface="+mj-cs"/>
              <a:sym typeface="Calibri"/>
            </a:endParaRPr>
          </a:p>
          <a:p>
            <a:r>
              <a:rPr lang="hu-HU" sz="1200" dirty="0" smtClean="0">
                <a:effectLst/>
                <a:latin typeface="+mj-lt"/>
                <a:ea typeface="+mj-ea"/>
                <a:cs typeface="+mj-cs"/>
                <a:sym typeface="Calibri"/>
              </a:rPr>
              <a:t>Mielőtt megvizsgálnánk e probléma kézzelfogható módszereit, előszöri is jobban meg kell értenünk, mi mindennel szembesülnek fiataljaink nap, mint nap a mai világban.  </a:t>
            </a:r>
          </a:p>
          <a:p>
            <a:r>
              <a:rPr lang="hu-HU" sz="1200" dirty="0" smtClean="0">
                <a:effectLst/>
                <a:latin typeface="+mj-lt"/>
                <a:ea typeface="+mj-ea"/>
                <a:cs typeface="+mj-cs"/>
                <a:sym typeface="Calibri"/>
              </a:rPr>
              <a:t> </a:t>
            </a:r>
          </a:p>
          <a:p>
            <a:r>
              <a:rPr lang="hu-HU" sz="1200" dirty="0" smtClean="0">
                <a:effectLst/>
                <a:latin typeface="+mj-lt"/>
                <a:ea typeface="+mj-ea"/>
                <a:cs typeface="+mj-cs"/>
                <a:sym typeface="Calibri"/>
              </a:rPr>
              <a:t>Nagyon zavaróak lehetnek ezek a statisztikák, és kellemetlen hallani őket, de hívő közösségünk számára is fontos tudni, hogy tisztában akarunk-e lenni vele, és tudjuk-e befolyásolni ezeket a dolgokat. Tudnunk kell, hogy gyülekezeteink és közösségeink sok családjára is vonatkoznak ezek az adatok. Ezért nagyon fontos megbeszélnünk ezt a témát az egyházban, még akkor is, ha kényelmetlen foglalkozni vele.  </a:t>
            </a:r>
            <a:endParaRPr lang="hu-HU" sz="1200" dirty="0">
              <a:effectLst/>
              <a:latin typeface="+mj-lt"/>
              <a:ea typeface="+mj-ea"/>
              <a:cs typeface="+mj-cs"/>
              <a:sym typeface="Calibri"/>
            </a:endParaRPr>
          </a:p>
        </p:txBody>
      </p:sp>
    </p:spTree>
    <p:extLst>
      <p:ext uri="{BB962C8B-B14F-4D97-AF65-F5344CB8AC3E}">
        <p14:creationId xmlns:p14="http://schemas.microsoft.com/office/powerpoint/2010/main" val="109781695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hu-HU" sz="1200" dirty="0" smtClean="0">
                <a:effectLst/>
                <a:latin typeface="Avenir Book"/>
                <a:ea typeface="Arial Unicode MS" panose="020B0604020202020204" pitchFamily="34" charset="-128"/>
                <a:cs typeface="Times New Roman" panose="02020603050405020304" pitchFamily="18" charset="0"/>
              </a:rPr>
              <a:t>„Sose feledjük, a Megváltó tulajdonságainak becsben tartása által tegyük otthonunkat ragyogóvá, boldoggá magunk és gyermekeink számára. Ha Krisztust otthonunkba hozzuk, különbséget tudunk tenni a jó és rossz között. Ezáltal segíteni tudjuk gyermekeinket abban, hogy az igazság </a:t>
            </a:r>
            <a:r>
              <a:rPr lang="hu-HU" sz="1200" dirty="0" err="1" smtClean="0">
                <a:effectLst/>
                <a:latin typeface="Avenir Book"/>
                <a:ea typeface="Arial Unicode MS" panose="020B0604020202020204" pitchFamily="34" charset="-128"/>
                <a:cs typeface="Times New Roman" panose="02020603050405020304" pitchFamily="18" charset="0"/>
              </a:rPr>
              <a:t>fáivá</a:t>
            </a:r>
            <a:r>
              <a:rPr lang="hu-HU" sz="1200" dirty="0" smtClean="0">
                <a:effectLst/>
                <a:latin typeface="Avenir Book"/>
                <a:ea typeface="Arial Unicode MS" panose="020B0604020202020204" pitchFamily="34" charset="-128"/>
                <a:cs typeface="Times New Roman" panose="02020603050405020304" pitchFamily="18" charset="0"/>
              </a:rPr>
              <a:t> növekedjenek, amely megtermi a Lélek gyümölcsét. A bajok ránk törhetnek, mert ez az emberiség sorsa. </a:t>
            </a:r>
            <a:endParaRPr lang="hu-HU" noProof="0" dirty="0"/>
          </a:p>
        </p:txBody>
      </p:sp>
    </p:spTree>
    <p:extLst>
      <p:ext uri="{BB962C8B-B14F-4D97-AF65-F5344CB8AC3E}">
        <p14:creationId xmlns:p14="http://schemas.microsoft.com/office/powerpoint/2010/main" val="141952344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spcAft>
                <a:spcPts val="0"/>
              </a:spcAft>
            </a:pPr>
            <a:r>
              <a:rPr lang="hu-HU" sz="1200" dirty="0" smtClean="0">
                <a:ln>
                  <a:noFill/>
                </a:ln>
                <a:solidFill>
                  <a:srgbClr val="000000"/>
                </a:solidFill>
                <a:effectLst/>
                <a:uFill>
                  <a:solidFill>
                    <a:srgbClr val="000000"/>
                  </a:solidFill>
                </a:uFill>
                <a:latin typeface="Avenir Book"/>
                <a:ea typeface="Arial Unicode MS" panose="020B0604020202020204" pitchFamily="34" charset="-128"/>
                <a:cs typeface="Arial Unicode MS" panose="020B0604020202020204" pitchFamily="34" charset="-128"/>
              </a:rPr>
              <a:t>…Azonban bármily felhősek is napjaink, a türelem, a hála és a szeretet napfénye áradjon szívünkbe. Annak ellenére, hogy otthonunk egyszerűen van berendezve, az mégis az a hely, ahol mindig barátságos szavakat szólunk, kedves dolgokat cselekszünk; ahol az udvariasság és a szeretet állandó vendég.”</a:t>
            </a:r>
            <a:endParaRPr lang="hu-HU" sz="1400" dirty="0" smtClean="0">
              <a:ln>
                <a:noFill/>
              </a:ln>
              <a:solidFill>
                <a:srgbClr val="000000"/>
              </a:solidFill>
              <a:effectLst/>
              <a:uFill>
                <a:solidFill>
                  <a:srgbClr val="000000"/>
                </a:solidFill>
              </a:uFill>
              <a:latin typeface="Times New Roman" panose="02020603050405020304" pitchFamily="18" charset="0"/>
              <a:ea typeface="Arial Unicode MS" panose="020B0604020202020204" pitchFamily="34" charset="-128"/>
              <a:cs typeface="Arial Unicode MS" panose="020B0604020202020204" pitchFamily="34" charset="-128"/>
            </a:endParaRPr>
          </a:p>
          <a:p>
            <a:pPr>
              <a:spcAft>
                <a:spcPts val="0"/>
              </a:spcAft>
            </a:pPr>
            <a:r>
              <a:rPr lang="hu-HU" sz="1200" dirty="0" smtClean="0">
                <a:ln>
                  <a:noFill/>
                </a:ln>
                <a:solidFill>
                  <a:srgbClr val="000000"/>
                </a:solidFill>
                <a:effectLst/>
                <a:uFill>
                  <a:solidFill>
                    <a:srgbClr val="000000"/>
                  </a:solidFill>
                </a:uFill>
                <a:latin typeface="Avenir Book"/>
                <a:ea typeface="Avenir Book"/>
                <a:cs typeface="Avenir Book"/>
              </a:rPr>
              <a:t> </a:t>
            </a:r>
            <a:endParaRPr lang="hu-HU" sz="1400" dirty="0" smtClean="0">
              <a:ln>
                <a:noFill/>
              </a:ln>
              <a:solidFill>
                <a:srgbClr val="000000"/>
              </a:solidFill>
              <a:effectLst/>
              <a:uFill>
                <a:solidFill>
                  <a:srgbClr val="000000"/>
                </a:solidFill>
              </a:uFill>
              <a:latin typeface="Times New Roman" panose="02020603050405020304" pitchFamily="18" charset="0"/>
              <a:ea typeface="Arial Unicode MS" panose="020B0604020202020204" pitchFamily="34" charset="-128"/>
              <a:cs typeface="Arial Unicode MS" panose="020B0604020202020204" pitchFamily="34" charset="-128"/>
            </a:endParaRPr>
          </a:p>
          <a:p>
            <a:pPr>
              <a:spcAft>
                <a:spcPts val="0"/>
              </a:spcAft>
            </a:pPr>
            <a:r>
              <a:rPr lang="hu-HU" sz="1200" dirty="0" smtClean="0">
                <a:ln>
                  <a:noFill/>
                </a:ln>
                <a:solidFill>
                  <a:srgbClr val="000000"/>
                </a:solidFill>
                <a:effectLst/>
                <a:uFill>
                  <a:solidFill>
                    <a:srgbClr val="000000"/>
                  </a:solidFill>
                </a:uFill>
                <a:latin typeface="Avenir Book"/>
                <a:ea typeface="Arial Unicode MS" panose="020B0604020202020204" pitchFamily="34" charset="-128"/>
                <a:cs typeface="Arial Unicode MS" panose="020B0604020202020204" pitchFamily="34" charset="-128"/>
              </a:rPr>
              <a:t>Ez a hozzáállás otthonunkban nem függ anyagi helyzettől, nemtől, vagy kulturális normákról. Azon múlik, hogy hajlandók vagyunk-e Jézus Krisztust utánozni, és az Ő szerető szívét bemutatni kisgyermekeinknek és fiataljainknak. Jézus Krisztusnak kell a mércénknek és otthoni hozzáállásunk középpontjának lennie. </a:t>
            </a:r>
            <a:endParaRPr lang="hu-HU" sz="1400" dirty="0" smtClean="0">
              <a:ln>
                <a:noFill/>
              </a:ln>
              <a:solidFill>
                <a:srgbClr val="000000"/>
              </a:solidFill>
              <a:effectLst/>
              <a:uFill>
                <a:solidFill>
                  <a:srgbClr val="000000"/>
                </a:solidFill>
              </a:uFill>
              <a:latin typeface="Times New Roman" panose="02020603050405020304" pitchFamily="18" charset="0"/>
              <a:ea typeface="Arial Unicode MS" panose="020B0604020202020204" pitchFamily="34" charset="-128"/>
              <a:cs typeface="Arial Unicode MS" panose="020B0604020202020204" pitchFamily="34" charset="-128"/>
            </a:endParaRPr>
          </a:p>
          <a:p>
            <a:pPr>
              <a:spcAft>
                <a:spcPts val="0"/>
              </a:spcAft>
            </a:pPr>
            <a:r>
              <a:rPr lang="hu-HU" sz="1200" dirty="0" smtClean="0">
                <a:ln>
                  <a:noFill/>
                </a:ln>
                <a:solidFill>
                  <a:srgbClr val="C00000"/>
                </a:solidFill>
                <a:effectLst/>
                <a:uFill>
                  <a:solidFill>
                    <a:srgbClr val="000000"/>
                  </a:solidFill>
                </a:uFill>
                <a:latin typeface="Avenir Book"/>
                <a:ea typeface="Arial Unicode MS" panose="020B0604020202020204" pitchFamily="34" charset="-128"/>
                <a:cs typeface="Arial Unicode MS" panose="020B0604020202020204" pitchFamily="34" charset="-128"/>
              </a:rPr>
              <a:t> </a:t>
            </a:r>
            <a:endParaRPr lang="hu-HU" sz="1400" dirty="0" smtClean="0">
              <a:ln>
                <a:noFill/>
              </a:ln>
              <a:solidFill>
                <a:srgbClr val="000000"/>
              </a:solidFill>
              <a:effectLst/>
              <a:uFill>
                <a:solidFill>
                  <a:srgbClr val="000000"/>
                </a:solidFill>
              </a:uFill>
              <a:latin typeface="Times New Roman" panose="02020603050405020304" pitchFamily="18" charset="0"/>
              <a:ea typeface="Arial Unicode MS" panose="020B0604020202020204" pitchFamily="34" charset="-128"/>
              <a:cs typeface="Arial Unicode MS" panose="020B0604020202020204" pitchFamily="34" charset="-128"/>
            </a:endParaRPr>
          </a:p>
          <a:p>
            <a:pPr>
              <a:spcAft>
                <a:spcPts val="0"/>
              </a:spcAft>
            </a:pPr>
            <a:r>
              <a:rPr lang="hu-HU" sz="1200" dirty="0" smtClean="0">
                <a:ln>
                  <a:noFill/>
                </a:ln>
                <a:solidFill>
                  <a:srgbClr val="000000"/>
                </a:solidFill>
                <a:effectLst/>
                <a:uFill>
                  <a:solidFill>
                    <a:srgbClr val="000000"/>
                  </a:solidFill>
                </a:uFill>
                <a:latin typeface="Avenir Book"/>
                <a:ea typeface="Arial Unicode MS" panose="020B0604020202020204" pitchFamily="34" charset="-128"/>
                <a:cs typeface="Arial Unicode MS" panose="020B0604020202020204" pitchFamily="34" charset="-128"/>
              </a:rPr>
              <a:t>Ez a felszólítás nem csupán az édesanyáknak szól. Ez elvárás mindazokkal szemben, akik azt állítják, hogy Jézus Krisztus követői és megteltek Szentlélekkel. Akár férfiak, akár nők, fiúk, vagy lányok. </a:t>
            </a:r>
            <a:endParaRPr lang="hu-HU" sz="1400" dirty="0" smtClean="0">
              <a:ln>
                <a:noFill/>
              </a:ln>
              <a:solidFill>
                <a:srgbClr val="000000"/>
              </a:solidFill>
              <a:effectLst/>
              <a:uFill>
                <a:solidFill>
                  <a:srgbClr val="000000"/>
                </a:solidFill>
              </a:uFill>
              <a:latin typeface="Times New Roman" panose="02020603050405020304" pitchFamily="18" charset="0"/>
              <a:ea typeface="Arial Unicode MS" panose="020B0604020202020204" pitchFamily="34" charset="-128"/>
              <a:cs typeface="Arial Unicode MS" panose="020B0604020202020204" pitchFamily="34" charset="-128"/>
            </a:endParaRPr>
          </a:p>
          <a:p>
            <a:pPr>
              <a:spcAft>
                <a:spcPts val="0"/>
              </a:spcAft>
            </a:pPr>
            <a:r>
              <a:rPr lang="hu-HU" sz="1000" dirty="0" smtClean="0">
                <a:ln>
                  <a:noFill/>
                </a:ln>
                <a:solidFill>
                  <a:srgbClr val="000000"/>
                </a:solidFill>
                <a:effectLst/>
                <a:latin typeface="Helvetica Neue"/>
                <a:ea typeface="Helvetica Neue"/>
                <a:cs typeface="Helvetica Neue"/>
              </a:rPr>
              <a:t>Uo. 17, 18.</a:t>
            </a:r>
            <a:endParaRPr lang="hu-HU" sz="1200" dirty="0">
              <a:ln>
                <a:noFill/>
              </a:ln>
              <a:solidFill>
                <a:srgbClr val="000000"/>
              </a:solidFill>
              <a:effectLst/>
              <a:latin typeface="Helvetica Neue"/>
              <a:ea typeface="Helvetica Neue"/>
              <a:cs typeface="Helvetica Neue"/>
            </a:endParaRPr>
          </a:p>
        </p:txBody>
      </p:sp>
    </p:spTree>
    <p:extLst>
      <p:ext uri="{BB962C8B-B14F-4D97-AF65-F5344CB8AC3E}">
        <p14:creationId xmlns:p14="http://schemas.microsoft.com/office/powerpoint/2010/main" val="346744865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hu-HU" sz="1200" dirty="0" smtClean="0">
                <a:effectLst/>
                <a:latin typeface="Avenir Book"/>
                <a:ea typeface="Arial Unicode MS" panose="020B0604020202020204" pitchFamily="34" charset="-128"/>
                <a:cs typeface="Times New Roman" panose="02020603050405020304" pitchFamily="18" charset="0"/>
              </a:rPr>
              <a:t>„Se a férj, se a feleség ne kíséreljen meg önkényuralmat gyakorolni a másik felett. Ne próbáld kényszeríteni a másikat, hogy engedjen kívánságodnak! Ezt nem tehetitek meg, ha meg akarjátok tartani egymás szeretetét. Legyetek kedvesek, türelmesek, elnézők, belátók és előzékenyek! Isten kegyelme által boldoggá tudjátok tenni egymást, ahogyan azt házassági fogadalmatokban ígértétek.</a:t>
            </a:r>
            <a:endParaRPr lang="hu-HU" noProof="0" dirty="0"/>
          </a:p>
        </p:txBody>
      </p:sp>
    </p:spTree>
    <p:extLst>
      <p:ext uri="{BB962C8B-B14F-4D97-AF65-F5344CB8AC3E}">
        <p14:creationId xmlns:p14="http://schemas.microsoft.com/office/powerpoint/2010/main" val="376018276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spcBef>
                <a:spcPts val="800"/>
              </a:spcBef>
              <a:spcAft>
                <a:spcPts val="0"/>
              </a:spcAft>
            </a:pPr>
            <a:r>
              <a:rPr lang="hu-HU" sz="1200" cap="small" dirty="0" smtClean="0">
                <a:ln>
                  <a:noFill/>
                </a:ln>
                <a:solidFill>
                  <a:srgbClr val="2F5496"/>
                </a:solidFill>
                <a:effectLst/>
                <a:latin typeface="Avenir Heavy"/>
                <a:ea typeface="Arial Unicode MS" panose="020B0604020202020204" pitchFamily="34" charset="-128"/>
                <a:cs typeface="Arial Unicode MS" panose="020B0604020202020204" pitchFamily="34" charset="-128"/>
              </a:rPr>
              <a:t>Befejezés</a:t>
            </a:r>
            <a:endParaRPr lang="hu-HU" sz="1400" dirty="0" smtClean="0">
              <a:ln>
                <a:noFill/>
              </a:ln>
              <a:solidFill>
                <a:srgbClr val="000000"/>
              </a:solidFill>
              <a:effectLst/>
              <a:latin typeface="Helvetica Neue"/>
              <a:ea typeface="Arial Unicode MS" panose="020B0604020202020204" pitchFamily="34" charset="-128"/>
              <a:cs typeface="Arial Unicode MS" panose="020B0604020202020204" pitchFamily="34" charset="-128"/>
            </a:endParaRPr>
          </a:p>
          <a:p>
            <a:pPr>
              <a:spcBef>
                <a:spcPts val="800"/>
              </a:spcBef>
              <a:spcAft>
                <a:spcPts val="0"/>
              </a:spcAft>
            </a:pPr>
            <a:r>
              <a:rPr lang="hu-HU" sz="1200" dirty="0" smtClean="0">
                <a:ln>
                  <a:noFill/>
                </a:ln>
                <a:solidFill>
                  <a:srgbClr val="000000"/>
                </a:solidFill>
                <a:effectLst/>
                <a:latin typeface="Avenir Book"/>
                <a:ea typeface="Arial Unicode MS" panose="020B0604020202020204" pitchFamily="34" charset="-128"/>
                <a:cs typeface="Arial Unicode MS" panose="020B0604020202020204" pitchFamily="34" charset="-128"/>
              </a:rPr>
              <a:t>A Szentírás felszólít bennünket, hogy azzal is fejezzük ki szeretetünket, hogy őszintén beszélünk az erőszakról. </a:t>
            </a:r>
            <a:r>
              <a:rPr lang="hu-HU" sz="1200" i="1" dirty="0" smtClean="0">
                <a:ln>
                  <a:noFill/>
                </a:ln>
                <a:solidFill>
                  <a:srgbClr val="000000"/>
                </a:solidFill>
                <a:effectLst/>
                <a:latin typeface="Avenir Book"/>
                <a:ea typeface="Arial Unicode MS" panose="020B0604020202020204" pitchFamily="34" charset="-128"/>
                <a:cs typeface="Arial Unicode MS" panose="020B0604020202020204" pitchFamily="34" charset="-128"/>
              </a:rPr>
              <a:t>„Jaj, azoknak, akik a gonoszt jónak mondják és a jót gonosznak; akik a sötétséget világossággá s a világosságot sötétséggé teszik, és teszik a keserűt édessé, s az édest keserűvé!”</a:t>
            </a:r>
            <a:r>
              <a:rPr lang="hu-HU" sz="1200" dirty="0" smtClean="0">
                <a:ln>
                  <a:noFill/>
                </a:ln>
                <a:solidFill>
                  <a:srgbClr val="000000"/>
                </a:solidFill>
                <a:effectLst/>
                <a:latin typeface="Avenir Book"/>
                <a:ea typeface="Arial Unicode MS" panose="020B0604020202020204" pitchFamily="34" charset="-128"/>
                <a:cs typeface="Arial Unicode MS" panose="020B0604020202020204" pitchFamily="34" charset="-128"/>
              </a:rPr>
              <a:t> (</a:t>
            </a:r>
            <a:r>
              <a:rPr lang="hu-HU" sz="1200" dirty="0" err="1" smtClean="0">
                <a:ln>
                  <a:noFill/>
                </a:ln>
                <a:solidFill>
                  <a:srgbClr val="000000"/>
                </a:solidFill>
                <a:effectLst/>
                <a:latin typeface="Avenir Book"/>
                <a:ea typeface="Arial Unicode MS" panose="020B0604020202020204" pitchFamily="34" charset="-128"/>
                <a:cs typeface="Arial Unicode MS" panose="020B0604020202020204" pitchFamily="34" charset="-128"/>
              </a:rPr>
              <a:t>Ézsa</a:t>
            </a:r>
            <a:r>
              <a:rPr lang="hu-HU" sz="1200" dirty="0" smtClean="0">
                <a:ln>
                  <a:noFill/>
                </a:ln>
                <a:solidFill>
                  <a:srgbClr val="000000"/>
                </a:solidFill>
                <a:effectLst/>
                <a:latin typeface="Avenir Book"/>
                <a:ea typeface="Arial Unicode MS" panose="020B0604020202020204" pitchFamily="34" charset="-128"/>
                <a:cs typeface="Arial Unicode MS" panose="020B0604020202020204" pitchFamily="34" charset="-128"/>
              </a:rPr>
              <a:t> 5:20). </a:t>
            </a:r>
            <a:endParaRPr lang="hu-HU" sz="1400" dirty="0">
              <a:ln>
                <a:noFill/>
              </a:ln>
              <a:solidFill>
                <a:srgbClr val="000000"/>
              </a:solidFill>
              <a:effectLst/>
              <a:latin typeface="Helvetica Neue"/>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264977764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spcBef>
                <a:spcPts val="800"/>
              </a:spcBef>
              <a:spcAft>
                <a:spcPts val="0"/>
              </a:spcAft>
            </a:pPr>
            <a:r>
              <a:rPr lang="hu-HU" sz="1200" dirty="0" smtClean="0">
                <a:ln>
                  <a:noFill/>
                </a:ln>
                <a:solidFill>
                  <a:srgbClr val="000000"/>
                </a:solidFill>
                <a:effectLst/>
                <a:latin typeface="Avenir Book"/>
                <a:ea typeface="Arial Unicode MS" panose="020B0604020202020204" pitchFamily="34" charset="-128"/>
                <a:cs typeface="Arial Unicode MS" panose="020B0604020202020204" pitchFamily="34" charset="-128"/>
              </a:rPr>
              <a:t>Az </a:t>
            </a:r>
            <a:r>
              <a:rPr lang="hu-HU" sz="1200" dirty="0" err="1" smtClean="0">
                <a:ln>
                  <a:noFill/>
                </a:ln>
                <a:solidFill>
                  <a:srgbClr val="000000"/>
                </a:solidFill>
                <a:effectLst/>
                <a:latin typeface="Avenir Book"/>
                <a:ea typeface="Arial Unicode MS" panose="020B0604020202020204" pitchFamily="34" charset="-128"/>
                <a:cs typeface="Arial Unicode MS" panose="020B0604020202020204" pitchFamily="34" charset="-128"/>
              </a:rPr>
              <a:t>Efézusi</a:t>
            </a:r>
            <a:r>
              <a:rPr lang="hu-HU" sz="1200" dirty="0" smtClean="0">
                <a:ln>
                  <a:noFill/>
                </a:ln>
                <a:solidFill>
                  <a:srgbClr val="000000"/>
                </a:solidFill>
                <a:effectLst/>
                <a:latin typeface="Avenir Book"/>
                <a:ea typeface="Arial Unicode MS" panose="020B0604020202020204" pitchFamily="34" charset="-128"/>
                <a:cs typeface="Arial Unicode MS" panose="020B0604020202020204" pitchFamily="34" charset="-128"/>
              </a:rPr>
              <a:t> levél 5:11-13 igeversekben Pál apostol világosan így utasít:  </a:t>
            </a:r>
            <a:endParaRPr lang="hu-HU" sz="1400" dirty="0" smtClean="0">
              <a:ln>
                <a:noFill/>
              </a:ln>
              <a:solidFill>
                <a:srgbClr val="000000"/>
              </a:solidFill>
              <a:effectLst/>
              <a:latin typeface="Helvetica Neue"/>
              <a:ea typeface="Arial Unicode MS" panose="020B0604020202020204" pitchFamily="34" charset="-128"/>
              <a:cs typeface="Arial Unicode MS" panose="020B0604020202020204" pitchFamily="34" charset="-128"/>
            </a:endParaRPr>
          </a:p>
          <a:p>
            <a:pPr marL="342900" lvl="0" indent="-342900">
              <a:spcBef>
                <a:spcPts val="800"/>
              </a:spcBef>
              <a:spcAft>
                <a:spcPts val="0"/>
              </a:spcAft>
              <a:buFont typeface="Symbol" panose="05050102010706020507" pitchFamily="18" charset="2"/>
              <a:buChar char=""/>
            </a:pPr>
            <a:r>
              <a:rPr lang="hu-HU" sz="1200" dirty="0" smtClean="0">
                <a:ln>
                  <a:noFill/>
                </a:ln>
                <a:solidFill>
                  <a:srgbClr val="000000"/>
                </a:solidFill>
                <a:effectLst/>
                <a:latin typeface="Avenir Book"/>
                <a:ea typeface="Arial Unicode MS" panose="020B0604020202020204" pitchFamily="34" charset="-128"/>
                <a:cs typeface="Arial Unicode MS" panose="020B0604020202020204" pitchFamily="34" charset="-128"/>
              </a:rPr>
              <a:t>Ne vegyünk részt a sötétség cselekedeteiben, </a:t>
            </a:r>
            <a:endParaRPr lang="hu-HU" sz="1400" dirty="0" smtClean="0">
              <a:ln>
                <a:noFill/>
              </a:ln>
              <a:solidFill>
                <a:srgbClr val="000000"/>
              </a:solidFill>
              <a:effectLst/>
              <a:latin typeface="Helvetica Neue"/>
              <a:ea typeface="Arial Unicode MS" panose="020B0604020202020204" pitchFamily="34" charset="-128"/>
              <a:cs typeface="Arial Unicode MS" panose="020B0604020202020204" pitchFamily="34" charset="-128"/>
            </a:endParaRPr>
          </a:p>
          <a:p>
            <a:pPr marL="342900" lvl="0" indent="-342900">
              <a:spcBef>
                <a:spcPts val="800"/>
              </a:spcBef>
              <a:spcAft>
                <a:spcPts val="0"/>
              </a:spcAft>
              <a:buFont typeface="Symbol" panose="05050102010706020507" pitchFamily="18" charset="2"/>
              <a:buChar char=""/>
            </a:pPr>
            <a:r>
              <a:rPr lang="hu-HU" sz="1200" dirty="0" smtClean="0">
                <a:ln>
                  <a:noFill/>
                </a:ln>
                <a:solidFill>
                  <a:srgbClr val="000000"/>
                </a:solidFill>
                <a:effectLst/>
                <a:latin typeface="Avenir Book"/>
                <a:ea typeface="Arial Unicode MS" panose="020B0604020202020204" pitchFamily="34" charset="-128"/>
                <a:cs typeface="Arial Unicode MS" panose="020B0604020202020204" pitchFamily="34" charset="-128"/>
              </a:rPr>
              <a:t>leplezzük le a sötétség cselekedeteit,</a:t>
            </a:r>
            <a:endParaRPr lang="hu-HU" sz="1400" dirty="0" smtClean="0">
              <a:ln>
                <a:noFill/>
              </a:ln>
              <a:solidFill>
                <a:srgbClr val="000000"/>
              </a:solidFill>
              <a:effectLst/>
              <a:latin typeface="Helvetica Neue"/>
              <a:ea typeface="Arial Unicode MS" panose="020B0604020202020204" pitchFamily="34" charset="-128"/>
              <a:cs typeface="Arial Unicode MS" panose="020B0604020202020204" pitchFamily="34" charset="-128"/>
            </a:endParaRPr>
          </a:p>
          <a:p>
            <a:pPr marL="342900" lvl="0" indent="-342900">
              <a:spcBef>
                <a:spcPts val="800"/>
              </a:spcBef>
              <a:spcAft>
                <a:spcPts val="0"/>
              </a:spcAft>
              <a:buFont typeface="Symbol" panose="05050102010706020507" pitchFamily="18" charset="2"/>
              <a:buChar char=""/>
            </a:pPr>
            <a:r>
              <a:rPr lang="hu-HU" sz="1200" dirty="0" smtClean="0">
                <a:ln>
                  <a:noFill/>
                </a:ln>
                <a:solidFill>
                  <a:srgbClr val="000000"/>
                </a:solidFill>
                <a:effectLst/>
                <a:latin typeface="Avenir Book"/>
                <a:ea typeface="Arial Unicode MS" panose="020B0604020202020204" pitchFamily="34" charset="-128"/>
                <a:cs typeface="Arial Unicode MS" panose="020B0604020202020204" pitchFamily="34" charset="-128"/>
              </a:rPr>
              <a:t>hozzuk napvilágra, világosítsuk meg a dolgokat,</a:t>
            </a:r>
            <a:endParaRPr lang="hu-HU" sz="1400" dirty="0" smtClean="0">
              <a:ln>
                <a:noFill/>
              </a:ln>
              <a:solidFill>
                <a:srgbClr val="000000"/>
              </a:solidFill>
              <a:effectLst/>
              <a:latin typeface="Helvetica Neue"/>
              <a:ea typeface="Arial Unicode MS" panose="020B0604020202020204" pitchFamily="34" charset="-128"/>
              <a:cs typeface="Arial Unicode MS" panose="020B0604020202020204" pitchFamily="34" charset="-128"/>
            </a:endParaRPr>
          </a:p>
          <a:p>
            <a:pPr marL="342900" lvl="0" indent="-342900">
              <a:spcBef>
                <a:spcPts val="800"/>
              </a:spcBef>
              <a:spcAft>
                <a:spcPts val="0"/>
              </a:spcAft>
              <a:buFont typeface="Symbol" panose="05050102010706020507" pitchFamily="18" charset="2"/>
              <a:buChar char=""/>
            </a:pPr>
            <a:r>
              <a:rPr lang="hu-HU" sz="1200" dirty="0" smtClean="0">
                <a:ln>
                  <a:noFill/>
                </a:ln>
                <a:solidFill>
                  <a:srgbClr val="000000"/>
                </a:solidFill>
                <a:effectLst/>
                <a:latin typeface="Avenir Book"/>
                <a:ea typeface="Arial Unicode MS" panose="020B0604020202020204" pitchFamily="34" charset="-128"/>
                <a:cs typeface="Arial Unicode MS" panose="020B0604020202020204" pitchFamily="34" charset="-128"/>
              </a:rPr>
              <a:t>tegyük nyilvánvalóvá a bűnöket a fényben. </a:t>
            </a:r>
            <a:endParaRPr lang="hu-HU" sz="1400" dirty="0">
              <a:ln>
                <a:noFill/>
              </a:ln>
              <a:solidFill>
                <a:srgbClr val="000000"/>
              </a:solidFill>
              <a:effectLst/>
              <a:latin typeface="Helvetica Neue"/>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367195456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spcBef>
                <a:spcPts val="800"/>
              </a:spcBef>
              <a:spcAft>
                <a:spcPts val="0"/>
              </a:spcAft>
            </a:pPr>
            <a:r>
              <a:rPr lang="hu-HU" sz="1200" dirty="0" smtClean="0">
                <a:ln>
                  <a:noFill/>
                </a:ln>
                <a:solidFill>
                  <a:srgbClr val="000000"/>
                </a:solidFill>
                <a:effectLst/>
                <a:latin typeface="Avenir Book"/>
                <a:ea typeface="Arial Unicode MS" panose="020B0604020202020204" pitchFamily="34" charset="-128"/>
                <a:cs typeface="Arial Unicode MS" panose="020B0604020202020204" pitchFamily="34" charset="-128"/>
              </a:rPr>
              <a:t>Isten szerető szívével ellentétesen járunk el, ha elbagatellizáljuk a gyermekeink elleni, családon belüli erőszakot, elfogadjuk az agresszív kulturális mintákat és normákat, és kevésbé ártalmasnak tartjuk a hatalommal való visszaélést, mint amilyen az Isten szemében. </a:t>
            </a:r>
            <a:endParaRPr lang="hu-HU" sz="1400" dirty="0">
              <a:ln>
                <a:noFill/>
              </a:ln>
              <a:solidFill>
                <a:srgbClr val="000000"/>
              </a:solidFill>
              <a:effectLst/>
              <a:latin typeface="Helvetica Neue"/>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179722611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hu-HU" sz="1200" dirty="0" smtClean="0">
                <a:effectLst/>
                <a:latin typeface="Avenir Book"/>
                <a:ea typeface="Arial Unicode MS" panose="020B0604020202020204" pitchFamily="34" charset="-128"/>
                <a:cs typeface="Times New Roman" panose="02020603050405020304" pitchFamily="18" charset="0"/>
              </a:rPr>
              <a:t>Mindaddig, amíg az erőszak elhallgatva virágzik a hívő közösségek háztartásaiban, amíg gyülekezeteink hatalmon vagy erőszakon alapuló módszerekkel evangelizálnak, amíg elfogadjuk helyi kultúránk azon elemeit, amelyek támogatják és ösztönzik a másokon való hatalmaskodás módszereit, - … </a:t>
            </a:r>
            <a:endParaRPr lang="hu-HU" noProof="0" dirty="0"/>
          </a:p>
        </p:txBody>
      </p:sp>
    </p:spTree>
    <p:extLst>
      <p:ext uri="{BB962C8B-B14F-4D97-AF65-F5344CB8AC3E}">
        <p14:creationId xmlns:p14="http://schemas.microsoft.com/office/powerpoint/2010/main" val="238847898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spcBef>
                <a:spcPts val="800"/>
              </a:spcBef>
              <a:spcAft>
                <a:spcPts val="0"/>
              </a:spcAft>
            </a:pPr>
            <a:r>
              <a:rPr lang="en-US" dirty="0"/>
              <a:t>… </a:t>
            </a:r>
            <a:r>
              <a:rPr lang="hu-HU" sz="1200" dirty="0" smtClean="0">
                <a:ln>
                  <a:noFill/>
                </a:ln>
                <a:solidFill>
                  <a:srgbClr val="000000"/>
                </a:solidFill>
                <a:effectLst/>
                <a:latin typeface="Avenir Book"/>
                <a:ea typeface="Arial Unicode MS" panose="020B0604020202020204" pitchFamily="34" charset="-128"/>
                <a:cs typeface="Arial Unicode MS" panose="020B0604020202020204" pitchFamily="34" charset="-128"/>
              </a:rPr>
              <a:t>— azt sugározzuk a fiataljaink felé, hogy az erőszak normális dolog. Hogy nem biztonságos az őket ért bántalmazás jelentése, és hogy a leuralás, valamint a hatalommal való felruházottság elfogadható helyettesítője Isten áldozatos szeretetének.</a:t>
            </a:r>
            <a:endParaRPr lang="hu-HU" sz="1400" dirty="0" smtClean="0">
              <a:ln>
                <a:noFill/>
              </a:ln>
              <a:solidFill>
                <a:srgbClr val="000000"/>
              </a:solidFill>
              <a:effectLst/>
              <a:latin typeface="Helvetica Neue"/>
              <a:ea typeface="Arial Unicode MS" panose="020B0604020202020204" pitchFamily="34" charset="-128"/>
              <a:cs typeface="Arial Unicode MS" panose="020B0604020202020204" pitchFamily="34" charset="-128"/>
            </a:endParaRPr>
          </a:p>
          <a:p>
            <a:endParaRPr lang="en-US" sz="1200" dirty="0">
              <a:effectLst/>
              <a:latin typeface="+mj-lt"/>
              <a:ea typeface="+mj-ea"/>
              <a:cs typeface="+mj-cs"/>
              <a:sym typeface="Calibri"/>
            </a:endParaRPr>
          </a:p>
          <a:p>
            <a:r>
              <a:rPr lang="en-US" sz="1200" dirty="0">
                <a:effectLst/>
                <a:latin typeface="+mj-lt"/>
                <a:ea typeface="+mj-ea"/>
                <a:cs typeface="+mj-cs"/>
                <a:sym typeface="Calibri"/>
              </a:rPr>
              <a:t>If we choose, we </a:t>
            </a:r>
            <a:r>
              <a:rPr lang="en-US" sz="1200" i="1" dirty="0">
                <a:effectLst/>
                <a:latin typeface="+mj-lt"/>
                <a:ea typeface="+mj-ea"/>
                <a:cs typeface="+mj-cs"/>
                <a:sym typeface="Calibri"/>
              </a:rPr>
              <a:t>can</a:t>
            </a:r>
            <a:r>
              <a:rPr lang="en-US" sz="1200" dirty="0">
                <a:effectLst/>
                <a:latin typeface="+mj-lt"/>
                <a:ea typeface="+mj-ea"/>
                <a:cs typeface="+mj-cs"/>
                <a:sym typeface="Calibri"/>
              </a:rPr>
              <a:t> show our young people how to </a:t>
            </a:r>
            <a:r>
              <a:rPr lang="en-US" sz="1200" u="none" dirty="0">
                <a:effectLst/>
                <a:latin typeface="+mj-lt"/>
                <a:ea typeface="+mj-ea"/>
                <a:cs typeface="+mj-cs"/>
                <a:sym typeface="Calibri"/>
              </a:rPr>
              <a:t>stop violence and </a:t>
            </a:r>
            <a:r>
              <a:rPr lang="en-US" sz="1200" b="1" strike="noStrike" dirty="0">
                <a:effectLst/>
                <a:latin typeface="+mj-lt"/>
                <a:ea typeface="+mj-ea"/>
                <a:cs typeface="+mj-cs"/>
                <a:sym typeface="Calibri"/>
              </a:rPr>
              <a:t>enditnow</a:t>
            </a:r>
            <a:r>
              <a:rPr lang="en-US" sz="1200" strike="sngStrike" dirty="0">
                <a:effectLst/>
                <a:latin typeface="+mj-lt"/>
                <a:ea typeface="+mj-ea"/>
                <a:cs typeface="+mj-cs"/>
                <a:sym typeface="Calibri"/>
              </a:rPr>
              <a:t>.</a:t>
            </a:r>
            <a:r>
              <a:rPr lang="en-US" sz="1200" dirty="0">
                <a:effectLst/>
                <a:latin typeface="+mj-lt"/>
                <a:ea typeface="+mj-ea"/>
                <a:cs typeface="+mj-cs"/>
                <a:sym typeface="Calibri"/>
              </a:rPr>
              <a:t> </a:t>
            </a:r>
            <a:endParaRPr lang="en-US" dirty="0"/>
          </a:p>
        </p:txBody>
      </p:sp>
    </p:spTree>
    <p:extLst>
      <p:ext uri="{BB962C8B-B14F-4D97-AF65-F5344CB8AC3E}">
        <p14:creationId xmlns:p14="http://schemas.microsoft.com/office/powerpoint/2010/main" val="151572604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spcBef>
                <a:spcPts val="800"/>
              </a:spcBef>
              <a:spcAft>
                <a:spcPts val="0"/>
              </a:spcAft>
            </a:pPr>
            <a:r>
              <a:rPr lang="hu-HU" sz="1200" dirty="0" smtClean="0">
                <a:ln>
                  <a:noFill/>
                </a:ln>
                <a:solidFill>
                  <a:srgbClr val="000000"/>
                </a:solidFill>
                <a:effectLst/>
                <a:latin typeface="Avenir Book"/>
                <a:ea typeface="Arial Unicode MS" panose="020B0604020202020204" pitchFamily="34" charset="-128"/>
                <a:cs typeface="Arial Unicode MS" panose="020B0604020202020204" pitchFamily="34" charset="-128"/>
              </a:rPr>
              <a:t>Ha úgy döntünk, megmutathatjuk fiataljainknak, hogyan állítsák meg az erőszakot és hogyan vessenek véget neki (</a:t>
            </a:r>
            <a:r>
              <a:rPr lang="hu-HU" sz="1200" b="1" dirty="0" smtClean="0">
                <a:ln>
                  <a:noFill/>
                </a:ln>
                <a:solidFill>
                  <a:srgbClr val="000000"/>
                </a:solidFill>
                <a:effectLst/>
                <a:latin typeface="Avenir Book"/>
                <a:ea typeface="Arial Unicode MS" panose="020B0604020202020204" pitchFamily="34" charset="-128"/>
                <a:cs typeface="Arial Unicode MS" panose="020B0604020202020204" pitchFamily="34" charset="-128"/>
              </a:rPr>
              <a:t>end</a:t>
            </a:r>
            <a:r>
              <a:rPr lang="hu-HU" sz="1200" b="1" dirty="0" smtClean="0">
                <a:ln>
                  <a:noFill/>
                </a:ln>
                <a:solidFill>
                  <a:srgbClr val="C00000"/>
                </a:solidFill>
                <a:effectLst/>
                <a:latin typeface="Avenir Book"/>
                <a:ea typeface="Arial Unicode MS" panose="020B0604020202020204" pitchFamily="34" charset="-128"/>
                <a:cs typeface="Arial Unicode MS" panose="020B0604020202020204" pitchFamily="34" charset="-128"/>
              </a:rPr>
              <a:t>it</a:t>
            </a:r>
            <a:r>
              <a:rPr lang="hu-HU" sz="1200" b="1" dirty="0" smtClean="0">
                <a:ln>
                  <a:noFill/>
                </a:ln>
                <a:solidFill>
                  <a:srgbClr val="000000"/>
                </a:solidFill>
                <a:effectLst/>
                <a:latin typeface="Avenir Book"/>
                <a:ea typeface="Arial Unicode MS" panose="020B0604020202020204" pitchFamily="34" charset="-128"/>
                <a:cs typeface="Arial Unicode MS" panose="020B0604020202020204" pitchFamily="34" charset="-128"/>
              </a:rPr>
              <a:t>now</a:t>
            </a:r>
            <a:r>
              <a:rPr lang="hu-HU" sz="1200" baseline="30000" dirty="0" smtClean="0">
                <a:ln>
                  <a:noFill/>
                </a:ln>
                <a:solidFill>
                  <a:srgbClr val="000000"/>
                </a:solidFill>
                <a:effectLst/>
                <a:latin typeface="Avenir Book"/>
                <a:ea typeface="Arial Unicode MS" panose="020B0604020202020204" pitchFamily="34" charset="-128"/>
                <a:cs typeface="Arial Unicode MS" panose="020B0604020202020204" pitchFamily="34" charset="-128"/>
              </a:rPr>
              <a:t>®</a:t>
            </a:r>
            <a:r>
              <a:rPr lang="hu-HU" sz="1200" dirty="0" smtClean="0">
                <a:ln>
                  <a:noFill/>
                </a:ln>
                <a:solidFill>
                  <a:srgbClr val="000000"/>
                </a:solidFill>
                <a:effectLst/>
                <a:latin typeface="Avenir Book"/>
                <a:ea typeface="Arial Unicode MS" panose="020B0604020202020204" pitchFamily="34" charset="-128"/>
                <a:cs typeface="Arial Unicode MS" panose="020B0604020202020204" pitchFamily="34" charset="-128"/>
              </a:rPr>
              <a:t>).  Ez viszont azzal jár, hogy tükörbe kell néznünk és foglalkoznunk kell a saját erőszakos megnyilatkozásainkkal és agressziónkkal, hatalmaskodásra való jogosultságunk érzésével. Hogyan kezdjünk hozzá? </a:t>
            </a:r>
            <a:endParaRPr lang="hu-HU" sz="1400" dirty="0">
              <a:ln>
                <a:noFill/>
              </a:ln>
              <a:solidFill>
                <a:srgbClr val="000000"/>
              </a:solidFill>
              <a:effectLst/>
              <a:latin typeface="Helvetica Neue"/>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30080488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hu-HU" sz="1200" dirty="0" smtClean="0">
                <a:effectLst/>
                <a:latin typeface="Avenir Book" panose="02000503020000020003"/>
                <a:ea typeface="Arial Unicode MS" panose="020B0604020202020204" pitchFamily="34" charset="-128"/>
                <a:cs typeface="Times New Roman" panose="02020603050405020304" pitchFamily="18" charset="0"/>
              </a:rPr>
              <a:t>Kezdjük azzal, hogy legyünk hajlandók megtörni a csendet és… vessünk véget neki…</a:t>
            </a:r>
            <a:r>
              <a:rPr lang="en-US" sz="1200" b="1" strike="noStrike" dirty="0" err="1" smtClean="0">
                <a:effectLst/>
                <a:latin typeface="+mj-lt"/>
                <a:ea typeface="+mj-ea"/>
                <a:cs typeface="+mj-cs"/>
                <a:sym typeface="Calibri"/>
              </a:rPr>
              <a:t>enditnow</a:t>
            </a:r>
            <a:r>
              <a:rPr lang="en-US" sz="1200" b="1" strike="noStrike" dirty="0">
                <a:effectLst/>
                <a:latin typeface="+mj-lt"/>
                <a:ea typeface="+mj-ea"/>
                <a:cs typeface="+mj-cs"/>
                <a:sym typeface="Calibri"/>
              </a:rPr>
              <a:t>.</a:t>
            </a:r>
            <a:endParaRPr lang="en-US" dirty="0"/>
          </a:p>
        </p:txBody>
      </p:sp>
    </p:spTree>
    <p:extLst>
      <p:ext uri="{BB962C8B-B14F-4D97-AF65-F5344CB8AC3E}">
        <p14:creationId xmlns:p14="http://schemas.microsoft.com/office/powerpoint/2010/main" val="5046326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hu-HU" sz="1200" dirty="0" smtClean="0">
                <a:effectLst/>
                <a:latin typeface="+mj-lt"/>
                <a:ea typeface="+mj-ea"/>
                <a:cs typeface="+mj-cs"/>
                <a:sym typeface="Calibri"/>
              </a:rPr>
              <a:t>A WHO adatai szerint a fiatalkori erőszak globális egészségügyi probléma, amely egy sor cselekményt foglal magába, a zaklatástól a fizikai bántalmazáson át a súlyosabb szexuális és fizikai bántalmazáson át egészen az emberölésig.</a:t>
            </a:r>
          </a:p>
          <a:p>
            <a:pPr lvl="0"/>
            <a:r>
              <a:rPr lang="hu-HU" sz="1200" dirty="0" smtClean="0">
                <a:effectLst/>
                <a:latin typeface="+mj-lt"/>
                <a:ea typeface="+mj-ea"/>
                <a:cs typeface="+mj-cs"/>
                <a:sym typeface="Calibri"/>
              </a:rPr>
              <a:t>Évente mintegy 200 ezer gyilkosság történik világszerte a 10-29 éves fiatalok körében. Ez közel a </a:t>
            </a:r>
            <a:r>
              <a:rPr lang="hu-HU" sz="1200" b="1" dirty="0" smtClean="0">
                <a:effectLst/>
                <a:latin typeface="+mj-lt"/>
                <a:ea typeface="+mj-ea"/>
                <a:cs typeface="+mj-cs"/>
                <a:sym typeface="Calibri"/>
              </a:rPr>
              <a:t>fele </a:t>
            </a:r>
            <a:r>
              <a:rPr lang="hu-HU" sz="1200" dirty="0" smtClean="0">
                <a:effectLst/>
                <a:latin typeface="+mj-lt"/>
                <a:ea typeface="+mj-ea"/>
                <a:cs typeface="+mj-cs"/>
                <a:sym typeface="Calibri"/>
              </a:rPr>
              <a:t>(43%-a) a világon elkövetett összes gyilkosságnak. </a:t>
            </a:r>
          </a:p>
          <a:p>
            <a:pPr lvl="0" fontAlgn="base"/>
            <a:r>
              <a:rPr lang="hu-HU" sz="1200" u="none" strike="noStrike" dirty="0" smtClean="0">
                <a:effectLst/>
                <a:latin typeface="+mj-lt"/>
                <a:ea typeface="+mj-ea"/>
                <a:cs typeface="+mj-cs"/>
                <a:sym typeface="Calibri"/>
              </a:rPr>
              <a:t>Az emberölés a </a:t>
            </a:r>
            <a:r>
              <a:rPr lang="hu-HU" sz="1200" b="1" u="none" strike="noStrike" dirty="0" smtClean="0">
                <a:effectLst/>
                <a:latin typeface="+mj-lt"/>
                <a:ea typeface="+mj-ea"/>
                <a:cs typeface="+mj-cs"/>
                <a:sym typeface="Calibri"/>
              </a:rPr>
              <a:t>negyedik</a:t>
            </a:r>
            <a:r>
              <a:rPr lang="hu-HU" sz="1200" u="none" strike="noStrike" dirty="0" smtClean="0">
                <a:effectLst/>
                <a:latin typeface="+mj-lt"/>
                <a:ea typeface="+mj-ea"/>
                <a:cs typeface="+mj-cs"/>
                <a:sym typeface="Calibri"/>
              </a:rPr>
              <a:t> vezető halálok a 10-29 évesek között, és az áldozatok 83%-a hímnemű.</a:t>
            </a:r>
          </a:p>
          <a:p>
            <a:pPr lvl="0" fontAlgn="base"/>
            <a:r>
              <a:rPr lang="hu-HU" sz="1200" u="none" strike="noStrike" dirty="0" smtClean="0">
                <a:effectLst/>
                <a:latin typeface="+mj-lt"/>
                <a:ea typeface="+mj-ea"/>
                <a:cs typeface="+mj-cs"/>
                <a:sym typeface="Calibri"/>
              </a:rPr>
              <a:t>A gyilkosságok áldozatain kívül még sokkal többen szorulnak kórházi kezelésre </a:t>
            </a:r>
            <a:r>
              <a:rPr lang="hu-HU" sz="1200" b="1" u="none" strike="noStrike" dirty="0" smtClean="0">
                <a:effectLst/>
                <a:latin typeface="+mj-lt"/>
                <a:ea typeface="+mj-ea"/>
                <a:cs typeface="+mj-cs"/>
                <a:sym typeface="Calibri"/>
              </a:rPr>
              <a:t>súlyos sérüléseik</a:t>
            </a:r>
            <a:r>
              <a:rPr lang="hu-HU" sz="1200" u="none" strike="noStrike" dirty="0" smtClean="0">
                <a:effectLst/>
                <a:latin typeface="+mj-lt"/>
                <a:ea typeface="+mj-ea"/>
                <a:cs typeface="+mj-cs"/>
                <a:sym typeface="Calibri"/>
              </a:rPr>
              <a:t> miatt.</a:t>
            </a:r>
          </a:p>
          <a:p>
            <a:pPr lvl="0" fontAlgn="base"/>
            <a:r>
              <a:rPr lang="hu-HU" sz="1200" u="none" strike="noStrike" dirty="0" smtClean="0">
                <a:effectLst/>
                <a:latin typeface="+mj-lt"/>
                <a:ea typeface="+mj-ea"/>
                <a:cs typeface="+mj-cs"/>
                <a:sym typeface="Calibri"/>
              </a:rPr>
              <a:t>Egy tanulmány szerint </a:t>
            </a:r>
            <a:r>
              <a:rPr lang="hu-HU" sz="1200" b="1" u="none" strike="noStrike" dirty="0" smtClean="0">
                <a:effectLst/>
                <a:latin typeface="+mj-lt"/>
                <a:ea typeface="+mj-ea"/>
                <a:cs typeface="+mj-cs"/>
                <a:sym typeface="Calibri"/>
              </a:rPr>
              <a:t>a nők</a:t>
            </a:r>
            <a:r>
              <a:rPr lang="hu-HU" sz="1200" u="none" strike="noStrike" dirty="0" smtClean="0">
                <a:effectLst/>
                <a:latin typeface="+mj-lt"/>
                <a:ea typeface="+mj-ea"/>
                <a:cs typeface="+mj-cs"/>
                <a:sym typeface="Calibri"/>
              </a:rPr>
              <a:t> 24%-a számolt be arról, hogy az első szexuális tapasztalata erőszakkal kikényszerített volt. </a:t>
            </a:r>
          </a:p>
          <a:p>
            <a:pPr lvl="0" fontAlgn="base"/>
            <a:r>
              <a:rPr lang="hu-HU" sz="1200" u="none" strike="noStrike" dirty="0" smtClean="0">
                <a:effectLst/>
                <a:latin typeface="+mj-lt"/>
                <a:ea typeface="+mj-ea"/>
                <a:cs typeface="+mj-cs"/>
                <a:sym typeface="Calibri"/>
              </a:rPr>
              <a:t>A fiatalkorban elszenvedett erőszak komoly, gyakran </a:t>
            </a:r>
            <a:r>
              <a:rPr lang="hu-HU" sz="1200" b="1" u="none" strike="noStrike" dirty="0" smtClean="0">
                <a:effectLst/>
                <a:latin typeface="+mj-lt"/>
                <a:ea typeface="+mj-ea"/>
                <a:cs typeface="+mj-cs"/>
                <a:sym typeface="Calibri"/>
              </a:rPr>
              <a:t>élethosszig tartó hatást</a:t>
            </a:r>
            <a:r>
              <a:rPr lang="hu-HU" sz="1200" u="none" strike="noStrike" dirty="0" smtClean="0">
                <a:effectLst/>
                <a:latin typeface="+mj-lt"/>
                <a:ea typeface="+mj-ea"/>
                <a:cs typeface="+mj-cs"/>
                <a:sym typeface="Calibri"/>
              </a:rPr>
              <a:t> gyakorol az áldozat lelki, fizikai és társadalmi életére, még akkor is, ha nem volt végzetes, halálos kimenetelű. </a:t>
            </a:r>
          </a:p>
          <a:p>
            <a:pPr lvl="0" fontAlgn="base"/>
            <a:r>
              <a:rPr lang="hu-HU" sz="1200" u="none" strike="noStrike" dirty="0" smtClean="0">
                <a:effectLst/>
                <a:latin typeface="+mj-lt"/>
                <a:ea typeface="+mj-ea"/>
                <a:cs typeface="+mj-cs"/>
                <a:sym typeface="Calibri"/>
              </a:rPr>
              <a:t>A fiatalkori erőszak </a:t>
            </a:r>
            <a:r>
              <a:rPr lang="hu-HU" sz="1200" b="1" u="none" strike="noStrike" dirty="0" smtClean="0">
                <a:effectLst/>
                <a:latin typeface="+mj-lt"/>
                <a:ea typeface="+mj-ea"/>
                <a:cs typeface="+mj-cs"/>
                <a:sym typeface="Calibri"/>
              </a:rPr>
              <a:t>nagymértékben növeli</a:t>
            </a:r>
            <a:r>
              <a:rPr lang="hu-HU" sz="1200" u="none" strike="noStrike" dirty="0" smtClean="0">
                <a:effectLst/>
                <a:latin typeface="+mj-lt"/>
                <a:ea typeface="+mj-ea"/>
                <a:cs typeface="+mj-cs"/>
                <a:sym typeface="Calibri"/>
              </a:rPr>
              <a:t> az egészségügyi, jóléti és büntetőjogi szolgálatok </a:t>
            </a:r>
            <a:r>
              <a:rPr lang="hu-HU" sz="1200" b="1" u="none" strike="noStrike" dirty="0" smtClean="0">
                <a:effectLst/>
                <a:latin typeface="+mj-lt"/>
                <a:ea typeface="+mj-ea"/>
                <a:cs typeface="+mj-cs"/>
                <a:sym typeface="Calibri"/>
              </a:rPr>
              <a:t>költségeit</a:t>
            </a:r>
            <a:r>
              <a:rPr lang="hu-HU" sz="1200" u="none" strike="noStrike" dirty="0" smtClean="0">
                <a:effectLst/>
                <a:latin typeface="+mj-lt"/>
                <a:ea typeface="+mj-ea"/>
                <a:cs typeface="+mj-cs"/>
                <a:sym typeface="Calibri"/>
              </a:rPr>
              <a:t> és csökkenti a teljesítőképességet valamint az önértékelést. </a:t>
            </a:r>
          </a:p>
          <a:p>
            <a:r>
              <a:rPr lang="hu-HU" sz="1200" u="sng" dirty="0" smtClean="0">
                <a:effectLst/>
                <a:latin typeface="+mj-lt"/>
                <a:ea typeface="+mj-ea"/>
                <a:cs typeface="+mj-cs"/>
                <a:sym typeface="Calibri"/>
                <a:hlinkClick r:id="rId3"/>
              </a:rPr>
              <a:t>https://www.un.org/youthenvoy/2015/12/youth-violence-is-a-global-public-health-problem-who/</a:t>
            </a:r>
            <a:r>
              <a:rPr lang="hu-HU" sz="1200" dirty="0" smtClean="0">
                <a:effectLst/>
                <a:latin typeface="+mj-lt"/>
                <a:ea typeface="+mj-ea"/>
                <a:cs typeface="+mj-cs"/>
                <a:sym typeface="Calibri"/>
              </a:rPr>
              <a:t> </a:t>
            </a:r>
            <a:endParaRPr lang="hu-HU" sz="1200" dirty="0">
              <a:effectLst/>
              <a:latin typeface="+mj-lt"/>
              <a:ea typeface="+mj-ea"/>
              <a:cs typeface="+mj-cs"/>
              <a:sym typeface="Calibri"/>
            </a:endParaRPr>
          </a:p>
        </p:txBody>
      </p:sp>
    </p:spTree>
    <p:extLst>
      <p:ext uri="{BB962C8B-B14F-4D97-AF65-F5344CB8AC3E}">
        <p14:creationId xmlns:p14="http://schemas.microsoft.com/office/powerpoint/2010/main" val="45129205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hu-HU" sz="1200" dirty="0" smtClean="0">
                <a:effectLst/>
                <a:latin typeface="Avenir Book"/>
                <a:ea typeface="Arial Unicode MS" panose="020B0604020202020204" pitchFamily="34" charset="-128"/>
                <a:cs typeface="Times New Roman" panose="02020603050405020304" pitchFamily="18" charset="0"/>
              </a:rPr>
              <a:t>Isten nem a hallgatásban határozta meg mások helyes szeretetnének módját. </a:t>
            </a:r>
            <a:r>
              <a:rPr lang="hu-HU" sz="1200" dirty="0" smtClean="0">
                <a:effectLst/>
                <a:latin typeface="Arial Unicode MS" panose="020B0604020202020204" pitchFamily="34" charset="-128"/>
                <a:cs typeface="Times New Roman" panose="02020603050405020304" pitchFamily="18" charset="0"/>
              </a:rPr>
              <a:t/>
            </a:r>
            <a:br>
              <a:rPr lang="hu-HU" sz="1200" dirty="0" smtClean="0">
                <a:effectLst/>
                <a:latin typeface="Arial Unicode MS" panose="020B0604020202020204" pitchFamily="34" charset="-128"/>
                <a:cs typeface="Times New Roman" panose="02020603050405020304" pitchFamily="18" charset="0"/>
              </a:rPr>
            </a:br>
            <a:r>
              <a:rPr lang="hu-HU" sz="1200" dirty="0" smtClean="0">
                <a:effectLst/>
                <a:latin typeface="Avenir Book"/>
                <a:ea typeface="Arial Unicode MS" panose="020B0604020202020204" pitchFamily="34" charset="-128"/>
                <a:cs typeface="Times New Roman" panose="02020603050405020304" pitchFamily="18" charset="0"/>
              </a:rPr>
              <a:t>A Szentírás azt mondja, hogy kiáltsunk hangosan. (</a:t>
            </a:r>
            <a:r>
              <a:rPr lang="hu-HU" sz="1200" dirty="0" err="1" smtClean="0">
                <a:effectLst/>
                <a:latin typeface="Avenir Book"/>
                <a:ea typeface="Arial Unicode MS" panose="020B0604020202020204" pitchFamily="34" charset="-128"/>
                <a:cs typeface="Times New Roman" panose="02020603050405020304" pitchFamily="18" charset="0"/>
              </a:rPr>
              <a:t>Ézsa</a:t>
            </a:r>
            <a:r>
              <a:rPr lang="hu-HU" sz="1200" dirty="0" smtClean="0">
                <a:effectLst/>
                <a:latin typeface="Avenir Book"/>
                <a:ea typeface="Arial Unicode MS" panose="020B0604020202020204" pitchFamily="34" charset="-128"/>
                <a:cs typeface="Times New Roman" panose="02020603050405020304" pitchFamily="18" charset="0"/>
              </a:rPr>
              <a:t> 58:1, 2, 6,7).</a:t>
            </a:r>
            <a:r>
              <a:rPr lang="hu-HU" sz="1200" dirty="0" smtClean="0">
                <a:effectLst/>
                <a:latin typeface="Arial Unicode MS" panose="020B0604020202020204" pitchFamily="34" charset="-128"/>
                <a:cs typeface="Times New Roman" panose="02020603050405020304" pitchFamily="18" charset="0"/>
              </a:rPr>
              <a:t/>
            </a:r>
            <a:br>
              <a:rPr lang="hu-HU" sz="1200" dirty="0" smtClean="0">
                <a:effectLst/>
                <a:latin typeface="Arial Unicode MS" panose="020B0604020202020204" pitchFamily="34" charset="-128"/>
                <a:cs typeface="Times New Roman" panose="02020603050405020304" pitchFamily="18" charset="0"/>
              </a:rPr>
            </a:br>
            <a:endParaRPr lang="en-US" dirty="0"/>
          </a:p>
        </p:txBody>
      </p:sp>
    </p:spTree>
    <p:extLst>
      <p:ext uri="{BB962C8B-B14F-4D97-AF65-F5344CB8AC3E}">
        <p14:creationId xmlns:p14="http://schemas.microsoft.com/office/powerpoint/2010/main" val="177851911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hu-HU" sz="1200" dirty="0" smtClean="0">
                <a:effectLst/>
                <a:latin typeface="Avenir Book"/>
                <a:ea typeface="Arial Unicode MS" panose="020B0604020202020204" pitchFamily="34" charset="-128"/>
                <a:cs typeface="Times New Roman" panose="02020603050405020304" pitchFamily="18" charset="0"/>
              </a:rPr>
              <a:t>Az elhallgatás módszere nem ösztönzi alázatos megbánásra és változtatásra az elkövetőket. </a:t>
            </a:r>
            <a:r>
              <a:rPr lang="hu-HU" sz="1200" dirty="0" smtClean="0">
                <a:effectLst/>
                <a:latin typeface="Arial Unicode MS" panose="020B0604020202020204" pitchFamily="34" charset="-128"/>
                <a:cs typeface="Times New Roman" panose="02020603050405020304" pitchFamily="18" charset="0"/>
              </a:rPr>
              <a:t/>
            </a:r>
            <a:br>
              <a:rPr lang="hu-HU" sz="1200" dirty="0" smtClean="0">
                <a:effectLst/>
                <a:latin typeface="Arial Unicode MS" panose="020B0604020202020204" pitchFamily="34" charset="-128"/>
                <a:cs typeface="Times New Roman" panose="02020603050405020304" pitchFamily="18" charset="0"/>
              </a:rPr>
            </a:br>
            <a:r>
              <a:rPr lang="hu-HU" sz="1200" dirty="0" smtClean="0">
                <a:effectLst/>
                <a:latin typeface="Avenir Book"/>
                <a:ea typeface="Arial Unicode MS" panose="020B0604020202020204" pitchFamily="34" charset="-128"/>
                <a:cs typeface="Times New Roman" panose="02020603050405020304" pitchFamily="18" charset="0"/>
              </a:rPr>
              <a:t>A Szentírás azt mondja, hogy számoltassuk el egymást. (</a:t>
            </a:r>
            <a:r>
              <a:rPr lang="hu-HU" sz="1200" dirty="0" err="1" smtClean="0">
                <a:effectLst/>
                <a:latin typeface="Avenir Book"/>
                <a:ea typeface="Arial Unicode MS" panose="020B0604020202020204" pitchFamily="34" charset="-128"/>
                <a:cs typeface="Times New Roman" panose="02020603050405020304" pitchFamily="18" charset="0"/>
              </a:rPr>
              <a:t>Eféz</a:t>
            </a:r>
            <a:r>
              <a:rPr lang="hu-HU" sz="1200" dirty="0" smtClean="0">
                <a:effectLst/>
                <a:latin typeface="Avenir Book"/>
                <a:ea typeface="Arial Unicode MS" panose="020B0604020202020204" pitchFamily="34" charset="-128"/>
                <a:cs typeface="Times New Roman" panose="02020603050405020304" pitchFamily="18" charset="0"/>
              </a:rPr>
              <a:t> 5:11-13).</a:t>
            </a:r>
            <a:r>
              <a:rPr lang="hu-HU" sz="1200" dirty="0" smtClean="0">
                <a:effectLst/>
                <a:latin typeface="Arial Unicode MS" panose="020B0604020202020204" pitchFamily="34" charset="-128"/>
                <a:cs typeface="Times New Roman" panose="02020603050405020304" pitchFamily="18" charset="0"/>
              </a:rPr>
              <a:t/>
            </a:r>
            <a:br>
              <a:rPr lang="hu-HU" sz="1200" dirty="0" smtClean="0">
                <a:effectLst/>
                <a:latin typeface="Arial Unicode MS" panose="020B0604020202020204" pitchFamily="34" charset="-128"/>
                <a:cs typeface="Times New Roman" panose="02020603050405020304" pitchFamily="18" charset="0"/>
              </a:rPr>
            </a:br>
            <a:endParaRPr lang="hu-HU" noProof="0" dirty="0"/>
          </a:p>
        </p:txBody>
      </p:sp>
    </p:spTree>
    <p:extLst>
      <p:ext uri="{BB962C8B-B14F-4D97-AF65-F5344CB8AC3E}">
        <p14:creationId xmlns:p14="http://schemas.microsoft.com/office/powerpoint/2010/main" val="206402752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hu-HU" sz="1200" dirty="0" smtClean="0">
                <a:effectLst/>
                <a:latin typeface="Avenir Book"/>
                <a:ea typeface="Arial Unicode MS" panose="020B0604020202020204" pitchFamily="34" charset="-128"/>
                <a:cs typeface="Times New Roman" panose="02020603050405020304" pitchFamily="18" charset="0"/>
              </a:rPr>
              <a:t>Az elhallgatás nem része a bibliai értelemben vett megbocsájtási folyamatnak. </a:t>
            </a:r>
            <a:r>
              <a:rPr lang="hu-HU" sz="1200" dirty="0" smtClean="0">
                <a:effectLst/>
                <a:latin typeface="Arial Unicode MS" panose="020B0604020202020204" pitchFamily="34" charset="-128"/>
                <a:cs typeface="Times New Roman" panose="02020603050405020304" pitchFamily="18" charset="0"/>
              </a:rPr>
              <a:t/>
            </a:r>
            <a:br>
              <a:rPr lang="hu-HU" sz="1200" dirty="0" smtClean="0">
                <a:effectLst/>
                <a:latin typeface="Arial Unicode MS" panose="020B0604020202020204" pitchFamily="34" charset="-128"/>
                <a:cs typeface="Times New Roman" panose="02020603050405020304" pitchFamily="18" charset="0"/>
              </a:rPr>
            </a:br>
            <a:r>
              <a:rPr lang="hu-HU" sz="1200" dirty="0" smtClean="0">
                <a:effectLst/>
                <a:latin typeface="Avenir Book"/>
                <a:ea typeface="Arial Unicode MS" panose="020B0604020202020204" pitchFamily="34" charset="-128"/>
                <a:cs typeface="Times New Roman" panose="02020603050405020304" pitchFamily="18" charset="0"/>
              </a:rPr>
              <a:t>A Szentírás szerint utasítsuk rendre azokat, akik a kicsinyeket bántják. (Lukács 17:3).</a:t>
            </a:r>
            <a:r>
              <a:rPr lang="hu-HU" sz="1200" dirty="0" smtClean="0">
                <a:effectLst/>
                <a:latin typeface="Arial Unicode MS" panose="020B0604020202020204" pitchFamily="34" charset="-128"/>
                <a:cs typeface="Times New Roman" panose="02020603050405020304" pitchFamily="18" charset="0"/>
              </a:rPr>
              <a:t/>
            </a:r>
            <a:br>
              <a:rPr lang="hu-HU" sz="1200" dirty="0" smtClean="0">
                <a:effectLst/>
                <a:latin typeface="Arial Unicode MS" panose="020B0604020202020204" pitchFamily="34" charset="-128"/>
                <a:cs typeface="Times New Roman" panose="02020603050405020304" pitchFamily="18" charset="0"/>
              </a:rPr>
            </a:br>
            <a:endParaRPr lang="en-US" dirty="0"/>
          </a:p>
        </p:txBody>
      </p:sp>
    </p:spTree>
    <p:extLst>
      <p:ext uri="{BB962C8B-B14F-4D97-AF65-F5344CB8AC3E}">
        <p14:creationId xmlns:p14="http://schemas.microsoft.com/office/powerpoint/2010/main" val="362140742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hu-HU" sz="1200" dirty="0" smtClean="0">
                <a:effectLst/>
                <a:latin typeface="Avenir Book"/>
                <a:ea typeface="Arial Unicode MS" panose="020B0604020202020204" pitchFamily="34" charset="-128"/>
                <a:cs typeface="Times New Roman" panose="02020603050405020304" pitchFamily="18" charset="0"/>
              </a:rPr>
              <a:t>A csend nem hoz változást.  </a:t>
            </a:r>
            <a:r>
              <a:rPr lang="hu-HU" sz="1200" dirty="0" smtClean="0">
                <a:effectLst/>
                <a:latin typeface="Arial Unicode MS" panose="020B0604020202020204" pitchFamily="34" charset="-128"/>
                <a:cs typeface="Times New Roman" panose="02020603050405020304" pitchFamily="18" charset="0"/>
              </a:rPr>
              <a:t/>
            </a:r>
            <a:br>
              <a:rPr lang="hu-HU" sz="1200" dirty="0" smtClean="0">
                <a:effectLst/>
                <a:latin typeface="Arial Unicode MS" panose="020B0604020202020204" pitchFamily="34" charset="-128"/>
                <a:cs typeface="Times New Roman" panose="02020603050405020304" pitchFamily="18" charset="0"/>
              </a:rPr>
            </a:br>
            <a:r>
              <a:rPr lang="hu-HU" sz="1200" dirty="0" smtClean="0">
                <a:effectLst/>
                <a:latin typeface="Avenir Book"/>
                <a:ea typeface="Arial Unicode MS" panose="020B0604020202020204" pitchFamily="34" charset="-128"/>
                <a:cs typeface="Times New Roman" panose="02020603050405020304" pitchFamily="18" charset="0"/>
              </a:rPr>
              <a:t>A Biblia bemutatja, hogy a bűn elhallgatása csapást hoz az egész közösségre. (Józsué 7:19).</a:t>
            </a:r>
            <a:r>
              <a:rPr lang="hu-HU" sz="1200" dirty="0" smtClean="0">
                <a:effectLst/>
                <a:latin typeface="Arial Unicode MS" panose="020B0604020202020204" pitchFamily="34" charset="-128"/>
                <a:cs typeface="Times New Roman" panose="02020603050405020304" pitchFamily="18" charset="0"/>
              </a:rPr>
              <a:t/>
            </a:r>
            <a:br>
              <a:rPr lang="hu-HU" sz="1200" dirty="0" smtClean="0">
                <a:effectLst/>
                <a:latin typeface="Arial Unicode MS" panose="020B0604020202020204" pitchFamily="34" charset="-128"/>
                <a:cs typeface="Times New Roman" panose="02020603050405020304" pitchFamily="18" charset="0"/>
              </a:rPr>
            </a:br>
            <a:endParaRPr lang="en-US" dirty="0"/>
          </a:p>
        </p:txBody>
      </p:sp>
    </p:spTree>
    <p:extLst>
      <p:ext uri="{BB962C8B-B14F-4D97-AF65-F5344CB8AC3E}">
        <p14:creationId xmlns:p14="http://schemas.microsoft.com/office/powerpoint/2010/main" val="390886011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a:spcBef>
                <a:spcPts val="800"/>
              </a:spcBef>
              <a:spcAft>
                <a:spcPts val="0"/>
              </a:spcAft>
            </a:pPr>
            <a:r>
              <a:rPr lang="hu-HU" sz="1200" dirty="0" smtClean="0">
                <a:ln>
                  <a:noFill/>
                </a:ln>
                <a:solidFill>
                  <a:srgbClr val="000000"/>
                </a:solidFill>
                <a:effectLst/>
                <a:latin typeface="Avenir Book"/>
                <a:ea typeface="Arial Unicode MS" panose="020B0604020202020204" pitchFamily="34" charset="-128"/>
                <a:cs typeface="Arial Unicode MS" panose="020B0604020202020204" pitchFamily="34" charset="-128"/>
              </a:rPr>
              <a:t>Az elhallgatás nem segíti elő a gyógyulást. </a:t>
            </a:r>
            <a:r>
              <a:rPr lang="hu-HU" sz="1200" dirty="0" smtClean="0">
                <a:ln>
                  <a:noFill/>
                </a:ln>
                <a:solidFill>
                  <a:srgbClr val="000000"/>
                </a:solidFill>
                <a:effectLst/>
                <a:latin typeface="Arial Unicode MS" panose="020B0604020202020204" pitchFamily="34" charset="-128"/>
                <a:ea typeface="Arial Unicode MS" panose="020B0604020202020204" pitchFamily="34" charset="-128"/>
                <a:cs typeface="Arial Unicode MS" panose="020B0604020202020204" pitchFamily="34" charset="-128"/>
              </a:rPr>
              <a:t/>
            </a:r>
            <a:br>
              <a:rPr lang="hu-HU" sz="1200" dirty="0" smtClean="0">
                <a:ln>
                  <a:noFill/>
                </a:ln>
                <a:solidFill>
                  <a:srgbClr val="000000"/>
                </a:solidFill>
                <a:effectLst/>
                <a:latin typeface="Arial Unicode MS" panose="020B0604020202020204" pitchFamily="34" charset="-128"/>
                <a:ea typeface="Arial Unicode MS" panose="020B0604020202020204" pitchFamily="34" charset="-128"/>
                <a:cs typeface="Arial Unicode MS" panose="020B0604020202020204" pitchFamily="34" charset="-128"/>
              </a:rPr>
            </a:br>
            <a:r>
              <a:rPr lang="hu-HU" sz="1200" dirty="0" smtClean="0">
                <a:ln>
                  <a:noFill/>
                </a:ln>
                <a:solidFill>
                  <a:srgbClr val="000000"/>
                </a:solidFill>
                <a:effectLst/>
                <a:latin typeface="Avenir Book"/>
                <a:ea typeface="Arial Unicode MS" panose="020B0604020202020204" pitchFamily="34" charset="-128"/>
                <a:cs typeface="Arial Unicode MS" panose="020B0604020202020204" pitchFamily="34" charset="-128"/>
              </a:rPr>
              <a:t>A csend nem menti meg a bárányokat. </a:t>
            </a:r>
            <a:endParaRPr lang="hu-HU" sz="1400" dirty="0" smtClean="0">
              <a:ln>
                <a:noFill/>
              </a:ln>
              <a:solidFill>
                <a:srgbClr val="000000"/>
              </a:solidFill>
              <a:effectLst/>
              <a:latin typeface="Helvetica Neue"/>
              <a:ea typeface="Arial Unicode MS" panose="020B0604020202020204" pitchFamily="34" charset="-128"/>
              <a:cs typeface="Arial Unicode MS" panose="020B0604020202020204" pitchFamily="34" charset="-128"/>
            </a:endParaRPr>
          </a:p>
          <a:p>
            <a:pPr>
              <a:spcBef>
                <a:spcPts val="800"/>
              </a:spcBef>
              <a:spcAft>
                <a:spcPts val="0"/>
              </a:spcAft>
            </a:pPr>
            <a:r>
              <a:rPr lang="hu-HU" sz="1200" dirty="0" smtClean="0">
                <a:ln>
                  <a:noFill/>
                </a:ln>
                <a:solidFill>
                  <a:srgbClr val="000000"/>
                </a:solidFill>
                <a:effectLst/>
                <a:latin typeface="Avenir Book"/>
                <a:ea typeface="Arial Unicode MS" panose="020B0604020202020204" pitchFamily="34" charset="-128"/>
                <a:cs typeface="Arial Unicode MS" panose="020B0604020202020204" pitchFamily="34" charset="-128"/>
              </a:rPr>
              <a:t>Együtt megtörhetjük a csendet... és véget vethetünk neki (</a:t>
            </a:r>
            <a:r>
              <a:rPr lang="hu-HU" sz="1200" b="1" dirty="0" smtClean="0">
                <a:ln>
                  <a:noFill/>
                </a:ln>
                <a:solidFill>
                  <a:srgbClr val="000000"/>
                </a:solidFill>
                <a:effectLst/>
                <a:latin typeface="Avenir Book"/>
                <a:ea typeface="Arial Unicode MS" panose="020B0604020202020204" pitchFamily="34" charset="-128"/>
                <a:cs typeface="Arial Unicode MS" panose="020B0604020202020204" pitchFamily="34" charset="-128"/>
              </a:rPr>
              <a:t>end</a:t>
            </a:r>
            <a:r>
              <a:rPr lang="hu-HU" sz="1200" b="1" dirty="0" smtClean="0">
                <a:ln>
                  <a:noFill/>
                </a:ln>
                <a:solidFill>
                  <a:srgbClr val="C00000"/>
                </a:solidFill>
                <a:effectLst/>
                <a:latin typeface="Avenir Book"/>
                <a:ea typeface="Arial Unicode MS" panose="020B0604020202020204" pitchFamily="34" charset="-128"/>
                <a:cs typeface="Arial Unicode MS" panose="020B0604020202020204" pitchFamily="34" charset="-128"/>
              </a:rPr>
              <a:t>it</a:t>
            </a:r>
            <a:r>
              <a:rPr lang="hu-HU" sz="1200" b="1" dirty="0" smtClean="0">
                <a:ln>
                  <a:noFill/>
                </a:ln>
                <a:solidFill>
                  <a:srgbClr val="000000"/>
                </a:solidFill>
                <a:effectLst/>
                <a:latin typeface="Avenir Book"/>
                <a:ea typeface="Arial Unicode MS" panose="020B0604020202020204" pitchFamily="34" charset="-128"/>
                <a:cs typeface="Arial Unicode MS" panose="020B0604020202020204" pitchFamily="34" charset="-128"/>
              </a:rPr>
              <a:t>now)</a:t>
            </a:r>
            <a:r>
              <a:rPr lang="hu-HU" sz="1200" dirty="0" smtClean="0">
                <a:ln>
                  <a:noFill/>
                </a:ln>
                <a:solidFill>
                  <a:srgbClr val="000000"/>
                </a:solidFill>
                <a:effectLst/>
                <a:latin typeface="Avenir Book"/>
                <a:ea typeface="Arial Unicode MS" panose="020B0604020202020204" pitchFamily="34" charset="-128"/>
                <a:cs typeface="Arial Unicode MS" panose="020B0604020202020204" pitchFamily="34" charset="-128"/>
              </a:rPr>
              <a:t>.</a:t>
            </a:r>
            <a:endParaRPr lang="hu-HU" sz="1400" dirty="0">
              <a:ln>
                <a:noFill/>
              </a:ln>
              <a:solidFill>
                <a:srgbClr val="000000"/>
              </a:solidFill>
              <a:effectLst/>
              <a:latin typeface="Helvetica Neue"/>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345487594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hu-HU" noProof="0" dirty="0" smtClean="0"/>
              <a:t>Isten együttérzése arra ösztönzi Krisztus testét, hogy együttérzően reagáljon a bántalmazás miatt kialakult szükségletekre. Ily módon válik lehetővé a bántalmazás bármely formáját elszenvedett áldozatok számára a gyógyulás és életük újjáépítése</a:t>
            </a:r>
            <a:r>
              <a:rPr lang="en-US" dirty="0" smtClean="0"/>
              <a:t>.</a:t>
            </a:r>
            <a:endParaRPr lang="hu-HU" dirty="0" smtClean="0"/>
          </a:p>
          <a:p>
            <a:r>
              <a:rPr lang="hu-HU" noProof="0" dirty="0" smtClean="0"/>
              <a:t>Isten áldjon benneteket és engem is, miközben együtt imádkozunk, felszólalunk és munkálkodunk az erőszak ellen, és adja, hogy most véget vessünk neki! </a:t>
            </a:r>
          </a:p>
          <a:p>
            <a:r>
              <a:rPr lang="hu-HU" noProof="0" dirty="0" smtClean="0"/>
              <a:t>Együtt megtörhetjük a csöndet.  </a:t>
            </a:r>
          </a:p>
          <a:p>
            <a:r>
              <a:rPr lang="hu-HU" noProof="0" dirty="0" smtClean="0"/>
              <a:t>Együtt véget vethetünk neki, most. </a:t>
            </a:r>
          </a:p>
          <a:p>
            <a:r>
              <a:rPr lang="hu-HU" noProof="0" dirty="0" smtClean="0"/>
              <a:t>Ámen. </a:t>
            </a:r>
          </a:p>
          <a:p>
            <a:endParaRPr lang="hu-HU" noProof="0" dirty="0"/>
          </a:p>
        </p:txBody>
      </p:sp>
    </p:spTree>
    <p:extLst>
      <p:ext uri="{BB962C8B-B14F-4D97-AF65-F5344CB8AC3E}">
        <p14:creationId xmlns:p14="http://schemas.microsoft.com/office/powerpoint/2010/main" val="22283612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hu-HU" sz="1200" dirty="0" smtClean="0">
                <a:effectLst/>
                <a:latin typeface="+mj-lt"/>
                <a:ea typeface="+mj-ea"/>
                <a:cs typeface="+mj-cs"/>
                <a:sym typeface="Calibri"/>
              </a:rPr>
              <a:t>Megrázóak a RAINN (</a:t>
            </a:r>
            <a:r>
              <a:rPr lang="en-US" sz="1200" dirty="0" smtClean="0">
                <a:effectLst/>
                <a:latin typeface="+mj-lt"/>
                <a:ea typeface="+mj-ea"/>
                <a:cs typeface="+mj-cs"/>
                <a:sym typeface="Calibri"/>
              </a:rPr>
              <a:t>Rape, Abuse &amp; Incest National Network) </a:t>
            </a:r>
            <a:r>
              <a:rPr lang="hu-HU" sz="1200" dirty="0" smtClean="0">
                <a:effectLst/>
                <a:latin typeface="+mj-lt"/>
                <a:ea typeface="+mj-ea"/>
                <a:cs typeface="+mj-cs"/>
                <a:sym typeface="Calibri"/>
              </a:rPr>
              <a:t>[A szexuális erőszak, bántalmazás és vérfertőzés elleni nemzeti hálózat] adatai a 18</a:t>
            </a:r>
            <a:r>
              <a:rPr lang="hu-HU" sz="1200" baseline="30000" dirty="0" smtClean="0">
                <a:effectLst/>
                <a:latin typeface="+mj-lt"/>
                <a:ea typeface="+mj-ea"/>
                <a:cs typeface="+mj-cs"/>
                <a:sym typeface="Calibri"/>
              </a:rPr>
              <a:t>2</a:t>
            </a:r>
            <a:r>
              <a:rPr lang="hu-HU" sz="1200" dirty="0" smtClean="0">
                <a:effectLst/>
                <a:latin typeface="+mj-lt"/>
                <a:ea typeface="+mj-ea"/>
                <a:cs typeface="+mj-cs"/>
                <a:sym typeface="Calibri"/>
              </a:rPr>
              <a:t> év alatti gyermekeket ért szexuális erőszakról: </a:t>
            </a:r>
            <a:endParaRPr lang="hu-HU" sz="1400" dirty="0" smtClean="0">
              <a:effectLst/>
              <a:latin typeface="+mj-lt"/>
              <a:ea typeface="+mj-ea"/>
              <a:cs typeface="+mj-cs"/>
              <a:sym typeface="Calibri"/>
            </a:endParaRPr>
          </a:p>
          <a:p>
            <a:pPr lvl="1" fontAlgn="base"/>
            <a:r>
              <a:rPr lang="hu-HU" sz="1200" u="none" strike="noStrike" dirty="0" smtClean="0">
                <a:effectLst/>
                <a:latin typeface="+mj-lt"/>
                <a:ea typeface="+mj-ea"/>
                <a:cs typeface="+mj-cs"/>
                <a:sym typeface="Calibri"/>
              </a:rPr>
              <a:t>Minden kilencedik 19 év alatti leányt és minden ötvenharmadik fiút ér szexuális erőszak egy felnőtt által.</a:t>
            </a:r>
            <a:endParaRPr lang="hu-HU" sz="1400" u="none" strike="noStrike" dirty="0" smtClean="0">
              <a:effectLst/>
              <a:latin typeface="+mj-lt"/>
              <a:ea typeface="+mj-ea"/>
              <a:cs typeface="+mj-cs"/>
              <a:sym typeface="Calibri"/>
            </a:endParaRPr>
          </a:p>
          <a:p>
            <a:pPr lvl="1" fontAlgn="base"/>
            <a:r>
              <a:rPr lang="hu-HU" sz="1200" u="none" strike="noStrike" dirty="0" smtClean="0">
                <a:effectLst/>
                <a:latin typeface="+mj-lt"/>
                <a:ea typeface="+mj-ea"/>
                <a:cs typeface="+mj-cs"/>
                <a:sym typeface="Calibri"/>
              </a:rPr>
              <a:t>A 19 év alatti áldozatok 82%-a nőnemű.</a:t>
            </a:r>
            <a:endParaRPr lang="hu-HU" sz="1400" u="none" strike="noStrike" dirty="0" smtClean="0">
              <a:effectLst/>
              <a:latin typeface="+mj-lt"/>
              <a:ea typeface="+mj-ea"/>
              <a:cs typeface="+mj-cs"/>
              <a:sym typeface="Calibri"/>
            </a:endParaRPr>
          </a:p>
          <a:p>
            <a:pPr lvl="1" fontAlgn="base"/>
            <a:r>
              <a:rPr lang="hu-HU" sz="1200" u="none" strike="noStrike" dirty="0" smtClean="0">
                <a:effectLst/>
                <a:latin typeface="+mj-lt"/>
                <a:ea typeface="+mj-ea"/>
                <a:cs typeface="+mj-cs"/>
                <a:sym typeface="Calibri"/>
              </a:rPr>
              <a:t>Az egész lakossághoz képest a 16-19 éves nők négyszer nagyobb eséllyel válnak nemi erőszak, vagy erőszak-kísérlet áldozatává.</a:t>
            </a:r>
            <a:endParaRPr lang="hu-HU" sz="1400" u="none" strike="noStrike" dirty="0" smtClean="0">
              <a:effectLst/>
              <a:latin typeface="+mj-lt"/>
              <a:ea typeface="+mj-ea"/>
              <a:cs typeface="+mj-cs"/>
              <a:sym typeface="Calibri"/>
            </a:endParaRPr>
          </a:p>
          <a:p>
            <a:pPr lvl="1" fontAlgn="base"/>
            <a:r>
              <a:rPr lang="hu-HU" sz="1200" u="none" strike="noStrike" dirty="0" smtClean="0">
                <a:effectLst/>
                <a:latin typeface="+mj-lt"/>
                <a:ea typeface="+mj-ea"/>
                <a:cs typeface="+mj-cs"/>
                <a:sym typeface="Calibri"/>
              </a:rPr>
              <a:t>A nemi erőszak áldozatai között 10-ból 9 nő.</a:t>
            </a:r>
            <a:endParaRPr lang="hu-HU" sz="1400" u="none" strike="noStrike" dirty="0" smtClean="0">
              <a:effectLst/>
              <a:latin typeface="+mj-lt"/>
              <a:ea typeface="+mj-ea"/>
              <a:cs typeface="+mj-cs"/>
              <a:sym typeface="Calibri"/>
            </a:endParaRPr>
          </a:p>
          <a:p>
            <a:r>
              <a:rPr lang="hu-HU" sz="1200" dirty="0" smtClean="0">
                <a:effectLst/>
                <a:latin typeface="+mj-lt"/>
                <a:ea typeface="+mj-ea"/>
                <a:cs typeface="+mj-cs"/>
                <a:sym typeface="Calibri"/>
              </a:rPr>
              <a:t>David </a:t>
            </a:r>
            <a:r>
              <a:rPr lang="hu-HU" sz="1200" dirty="0" err="1" smtClean="0">
                <a:effectLst/>
                <a:latin typeface="+mj-lt"/>
                <a:ea typeface="+mj-ea"/>
                <a:cs typeface="+mj-cs"/>
                <a:sym typeface="Calibri"/>
              </a:rPr>
              <a:t>Finkelhor</a:t>
            </a:r>
            <a:r>
              <a:rPr lang="hu-HU" sz="1200" dirty="0" smtClean="0">
                <a:effectLst/>
                <a:latin typeface="+mj-lt"/>
                <a:ea typeface="+mj-ea"/>
                <a:cs typeface="+mj-cs"/>
                <a:sym typeface="Calibri"/>
              </a:rPr>
              <a:t>, Anne </a:t>
            </a:r>
            <a:r>
              <a:rPr lang="hu-HU" sz="1200" dirty="0" err="1" smtClean="0">
                <a:effectLst/>
                <a:latin typeface="+mj-lt"/>
                <a:ea typeface="+mj-ea"/>
                <a:cs typeface="+mj-cs"/>
                <a:sym typeface="Calibri"/>
              </a:rPr>
              <a:t>Shattuck</a:t>
            </a:r>
            <a:r>
              <a:rPr lang="hu-HU" sz="1200" dirty="0" smtClean="0">
                <a:effectLst/>
                <a:latin typeface="+mj-lt"/>
                <a:ea typeface="+mj-ea"/>
                <a:cs typeface="+mj-cs"/>
                <a:sym typeface="Calibri"/>
              </a:rPr>
              <a:t>, </a:t>
            </a:r>
            <a:r>
              <a:rPr lang="hu-HU" sz="1200" dirty="0" err="1" smtClean="0">
                <a:effectLst/>
                <a:latin typeface="+mj-lt"/>
                <a:ea typeface="+mj-ea"/>
                <a:cs typeface="+mj-cs"/>
                <a:sym typeface="Calibri"/>
              </a:rPr>
              <a:t>Heather</a:t>
            </a:r>
            <a:r>
              <a:rPr lang="hu-HU" sz="1200" dirty="0" smtClean="0">
                <a:effectLst/>
                <a:latin typeface="+mj-lt"/>
                <a:ea typeface="+mj-ea"/>
                <a:cs typeface="+mj-cs"/>
                <a:sym typeface="Calibri"/>
              </a:rPr>
              <a:t> A. Turner, &amp; </a:t>
            </a:r>
            <a:r>
              <a:rPr lang="hu-HU" sz="1200" dirty="0" err="1" smtClean="0">
                <a:effectLst/>
                <a:latin typeface="+mj-lt"/>
                <a:ea typeface="+mj-ea"/>
                <a:cs typeface="+mj-cs"/>
                <a:sym typeface="Calibri"/>
              </a:rPr>
              <a:t>Sherry</a:t>
            </a:r>
            <a:r>
              <a:rPr lang="hu-HU" sz="1200" dirty="0" smtClean="0">
                <a:effectLst/>
                <a:latin typeface="+mj-lt"/>
                <a:ea typeface="+mj-ea"/>
                <a:cs typeface="+mj-cs"/>
                <a:sym typeface="Calibri"/>
              </a:rPr>
              <a:t> L. </a:t>
            </a:r>
            <a:r>
              <a:rPr lang="hu-HU" sz="1200" dirty="0" err="1" smtClean="0">
                <a:effectLst/>
                <a:latin typeface="+mj-lt"/>
                <a:ea typeface="+mj-ea"/>
                <a:cs typeface="+mj-cs"/>
                <a:sym typeface="Calibri"/>
              </a:rPr>
              <a:t>Hamby</a:t>
            </a:r>
            <a:r>
              <a:rPr lang="hu-HU" sz="1200" dirty="0" smtClean="0">
                <a:effectLst/>
                <a:latin typeface="+mj-lt"/>
                <a:ea typeface="+mj-ea"/>
                <a:cs typeface="+mj-cs"/>
                <a:sym typeface="Calibri"/>
              </a:rPr>
              <a:t>, A gyermekek és serdülőkorúak szexuális bántalmazásának </a:t>
            </a:r>
            <a:r>
              <a:rPr lang="hu-HU" sz="1200" dirty="0" smtClean="0">
                <a:effectLst/>
                <a:latin typeface="+mj-lt"/>
                <a:ea typeface="+mj-ea"/>
                <a:cs typeface="+mj-cs"/>
                <a:sym typeface="Calibri"/>
              </a:rPr>
              <a:t>élethosszig </a:t>
            </a:r>
            <a:r>
              <a:rPr lang="hu-HU" sz="1200" dirty="0" smtClean="0">
                <a:effectLst/>
                <a:latin typeface="+mj-lt"/>
                <a:ea typeface="+mj-ea"/>
                <a:cs typeface="+mj-cs"/>
                <a:sym typeface="Calibri"/>
              </a:rPr>
              <a:t>tartó hatásai 55 Journal of </a:t>
            </a:r>
            <a:r>
              <a:rPr lang="hu-HU" sz="1200" dirty="0" err="1" smtClean="0">
                <a:effectLst/>
                <a:latin typeface="+mj-lt"/>
                <a:ea typeface="+mj-ea"/>
                <a:cs typeface="+mj-cs"/>
                <a:sym typeface="Calibri"/>
              </a:rPr>
              <a:t>Adolescent</a:t>
            </a:r>
            <a:r>
              <a:rPr lang="hu-HU" sz="1200" dirty="0" smtClean="0">
                <a:effectLst/>
                <a:latin typeface="+mj-lt"/>
                <a:ea typeface="+mj-ea"/>
                <a:cs typeface="+mj-cs"/>
                <a:sym typeface="Calibri"/>
              </a:rPr>
              <a:t> Health 329, 329-333 (2014)</a:t>
            </a:r>
            <a:endParaRPr lang="hu-HU" sz="1800" dirty="0" smtClean="0">
              <a:effectLst/>
              <a:latin typeface="+mj-lt"/>
              <a:ea typeface="+mj-ea"/>
              <a:cs typeface="+mj-cs"/>
              <a:sym typeface="Calibri"/>
            </a:endParaRPr>
          </a:p>
          <a:p>
            <a:r>
              <a:rPr lang="hu-HU" sz="1200" dirty="0" smtClean="0">
                <a:effectLst/>
                <a:latin typeface="+mj-lt"/>
                <a:ea typeface="+mj-ea"/>
                <a:cs typeface="+mj-cs"/>
                <a:sym typeface="Calibri"/>
              </a:rPr>
              <a:t>Igazságügyi Minisztérium, Igazságügyi programok hivatala: A bűnüldöző szerveknek kisgyermekek szexuális bántalmazásáról b bejelentett esetek (2000).</a:t>
            </a:r>
            <a:endParaRPr lang="hu-HU" sz="1800" dirty="0" smtClean="0">
              <a:effectLst/>
              <a:latin typeface="+mj-lt"/>
              <a:ea typeface="+mj-ea"/>
              <a:cs typeface="+mj-cs"/>
              <a:sym typeface="Calibri"/>
            </a:endParaRPr>
          </a:p>
          <a:p>
            <a:r>
              <a:rPr lang="hu-HU" sz="1200" dirty="0" smtClean="0">
                <a:effectLst/>
                <a:latin typeface="+mj-lt"/>
                <a:ea typeface="+mj-ea"/>
                <a:cs typeface="+mj-cs"/>
                <a:sym typeface="Calibri"/>
              </a:rPr>
              <a:t>Igazságügyi Minisztérium, Igazságügyi programok hivatala, Statisztikai Hivatal: Igazságügyi statisztikák: Szexuális bűncselekmények és bűnelkövetők (1997).</a:t>
            </a:r>
            <a:endParaRPr lang="hu-HU" sz="1800" dirty="0" smtClean="0">
              <a:effectLst/>
              <a:latin typeface="+mj-lt"/>
              <a:ea typeface="+mj-ea"/>
              <a:cs typeface="+mj-cs"/>
              <a:sym typeface="Calibri"/>
            </a:endParaRPr>
          </a:p>
          <a:p>
            <a:r>
              <a:rPr lang="hu-HU" sz="1200" dirty="0" smtClean="0">
                <a:effectLst/>
                <a:latin typeface="+mj-lt"/>
                <a:ea typeface="+mj-ea"/>
                <a:cs typeface="+mj-cs"/>
                <a:sym typeface="Calibri"/>
              </a:rPr>
              <a:t>Igazságügyi Minisztérium, Igazságügyi programok hivatala, Statisztikai Hivatal: A szexuális erőszak női áldozatai 1994-2010 (2013); Nemzeti Igazságügyi Intézet Betegségeket felügyelő és megelőző központja. A nők ellen elkövetett erőszak előfordulásának dominanciájáról szóló felmérés (1998). (Ezek a statisztikai adatok az Egyesült Államokban számon tartott férfi és női áldozatokról szólnak egy 1998-ban készült tanulmány alapján. Mivel az USA lakossága azóta jelentősen növekedett, valószínű, hogy az áldozatok száma is. A RAINN csak tájékoztatásul közli ezeket az adatokat és a további részletekért határozottan javasolja más források és információk tanulmányozását is.) </a:t>
            </a:r>
            <a:endParaRPr lang="hu-HU" sz="1800" dirty="0">
              <a:effectLst/>
              <a:latin typeface="+mj-lt"/>
              <a:ea typeface="+mj-ea"/>
              <a:cs typeface="+mj-cs"/>
              <a:sym typeface="Calibri"/>
            </a:endParaRPr>
          </a:p>
        </p:txBody>
      </p:sp>
    </p:spTree>
    <p:extLst>
      <p:ext uri="{BB962C8B-B14F-4D97-AF65-F5344CB8AC3E}">
        <p14:creationId xmlns:p14="http://schemas.microsoft.com/office/powerpoint/2010/main" val="1387194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spcAft>
                <a:spcPts val="0"/>
              </a:spcAft>
            </a:pPr>
            <a:r>
              <a:rPr lang="hu-HU" sz="1200" dirty="0" smtClean="0">
                <a:ln>
                  <a:noFill/>
                </a:ln>
                <a:solidFill>
                  <a:srgbClr val="000000"/>
                </a:solidFill>
                <a:effectLst/>
                <a:uFill>
                  <a:solidFill>
                    <a:srgbClr val="000000"/>
                  </a:solidFill>
                </a:uFill>
                <a:latin typeface="Avenir Book"/>
                <a:ea typeface="Arial Unicode MS" panose="020B0604020202020204" pitchFamily="34" charset="-128"/>
                <a:cs typeface="Arial Unicode MS" panose="020B0604020202020204" pitchFamily="34" charset="-128"/>
              </a:rPr>
              <a:t>A kisgyermekek szexuális bántalmazásának hatásai hossztávúak lehetnek és nagyban befolyásolhatják az áldozat mentális egészségét. Növelik a következő rendellenességek kockázatát:</a:t>
            </a:r>
            <a:endParaRPr lang="hu-HU" sz="1400" dirty="0" smtClean="0">
              <a:ln>
                <a:noFill/>
              </a:ln>
              <a:solidFill>
                <a:srgbClr val="000000"/>
              </a:solidFill>
              <a:effectLst/>
              <a:uFill>
                <a:solidFill>
                  <a:srgbClr val="000000"/>
                </a:solidFill>
              </a:uFill>
              <a:latin typeface="Times New Roman" panose="02020603050405020304" pitchFamily="18" charset="0"/>
              <a:ea typeface="Arial Unicode MS" panose="020B0604020202020204" pitchFamily="34" charset="-128"/>
              <a:cs typeface="Arial Unicode MS" panose="020B0604020202020204" pitchFamily="34" charset="-128"/>
            </a:endParaRPr>
          </a:p>
          <a:p>
            <a:pPr marL="342900" lvl="0" indent="-342900" fontAlgn="base">
              <a:spcAft>
                <a:spcPts val="0"/>
              </a:spcAft>
              <a:buFont typeface="Arial" panose="020B0604020202020204" pitchFamily="34" charset="0"/>
              <a:buChar char="•"/>
            </a:pPr>
            <a:r>
              <a:rPr lang="hu-HU" sz="1200" u="none" strike="noStrike" kern="0" spc="0" dirty="0" smtClean="0">
                <a:ln>
                  <a:noFill/>
                </a:ln>
                <a:solidFill>
                  <a:srgbClr val="000000"/>
                </a:solidFill>
                <a:effectLst/>
                <a:uFill>
                  <a:solidFill>
                    <a:srgbClr val="000000"/>
                  </a:solidFill>
                </a:uFill>
                <a:latin typeface="Avenir Book"/>
                <a:ea typeface="Arial Unicode MS" panose="020B0604020202020204" pitchFamily="34" charset="-128"/>
                <a:cs typeface="Arial Unicode MS" panose="020B0604020202020204" pitchFamily="34" charset="-128"/>
              </a:rPr>
              <a:t>Mintegy 4x nagyobb eséllyel válnak drogfogyasztóvá.</a:t>
            </a:r>
            <a:endParaRPr lang="hu-HU" sz="1400" u="none" strike="noStrike" kern="0" spc="0" dirty="0" smtClean="0">
              <a:ln>
                <a:noFill/>
              </a:ln>
              <a:solidFill>
                <a:srgbClr val="000000"/>
              </a:solidFill>
              <a:effectLst/>
              <a:uFill>
                <a:solidFill>
                  <a:srgbClr val="000000"/>
                </a:solidFill>
              </a:uFill>
              <a:latin typeface="Times New Roman" panose="02020603050405020304" pitchFamily="18" charset="0"/>
              <a:ea typeface="Arial Unicode MS" panose="020B0604020202020204" pitchFamily="34" charset="-128"/>
              <a:cs typeface="Arial Unicode MS" panose="020B0604020202020204" pitchFamily="34" charset="-128"/>
            </a:endParaRPr>
          </a:p>
          <a:p>
            <a:pPr marL="342900" lvl="0" indent="-342900" fontAlgn="base">
              <a:spcAft>
                <a:spcPts val="0"/>
              </a:spcAft>
              <a:buFont typeface="Arial" panose="020B0604020202020204" pitchFamily="34" charset="0"/>
              <a:buChar char="•"/>
            </a:pPr>
            <a:r>
              <a:rPr lang="hu-HU" sz="1200" u="none" strike="noStrike" kern="0" spc="0" dirty="0" smtClean="0">
                <a:ln>
                  <a:noFill/>
                </a:ln>
                <a:solidFill>
                  <a:srgbClr val="000000"/>
                </a:solidFill>
                <a:effectLst/>
                <a:uFill>
                  <a:solidFill>
                    <a:srgbClr val="000000"/>
                  </a:solidFill>
                </a:uFill>
                <a:latin typeface="Avenir Book"/>
                <a:ea typeface="Arial Unicode MS" panose="020B0604020202020204" pitchFamily="34" charset="-128"/>
                <a:cs typeface="Arial Unicode MS" panose="020B0604020202020204" pitchFamily="34" charset="-128"/>
              </a:rPr>
              <a:t>Legalább 4x gyakoribb a felnőttkori PTSD (poszttraumás stressz) esélye.</a:t>
            </a:r>
            <a:endParaRPr lang="hu-HU" sz="1400" u="none" strike="noStrike" kern="0" spc="0" dirty="0" smtClean="0">
              <a:ln>
                <a:noFill/>
              </a:ln>
              <a:solidFill>
                <a:srgbClr val="000000"/>
              </a:solidFill>
              <a:effectLst/>
              <a:uFill>
                <a:solidFill>
                  <a:srgbClr val="000000"/>
                </a:solidFill>
              </a:uFill>
              <a:latin typeface="Times New Roman" panose="02020603050405020304" pitchFamily="18" charset="0"/>
              <a:ea typeface="Arial Unicode MS" panose="020B0604020202020204" pitchFamily="34" charset="-128"/>
              <a:cs typeface="Arial Unicode MS" panose="020B0604020202020204" pitchFamily="34" charset="-128"/>
            </a:endParaRPr>
          </a:p>
          <a:p>
            <a:pPr marL="342900" lvl="0" indent="-342900" fontAlgn="base">
              <a:spcAft>
                <a:spcPts val="0"/>
              </a:spcAft>
              <a:buFont typeface="Arial" panose="020B0604020202020204" pitchFamily="34" charset="0"/>
              <a:buChar char="•"/>
            </a:pPr>
            <a:r>
              <a:rPr lang="hu-HU" sz="1200" u="none" strike="noStrike" kern="0" spc="0" dirty="0" smtClean="0">
                <a:ln>
                  <a:noFill/>
                </a:ln>
                <a:solidFill>
                  <a:srgbClr val="000000"/>
                </a:solidFill>
                <a:effectLst/>
                <a:uFill>
                  <a:solidFill>
                    <a:srgbClr val="000000"/>
                  </a:solidFill>
                </a:uFill>
                <a:latin typeface="Avenir Book"/>
                <a:ea typeface="Arial Unicode MS" panose="020B0604020202020204" pitchFamily="34" charset="-128"/>
                <a:cs typeface="Arial Unicode MS" panose="020B0604020202020204" pitchFamily="34" charset="-128"/>
              </a:rPr>
              <a:t>Kb. 3x nagyobb valószínűséggel fordulnak elő felnőtt életükben súlyos depressziós időszakok. </a:t>
            </a:r>
          </a:p>
          <a:p>
            <a:pPr marL="342900" lvl="0" indent="-342900" fontAlgn="base">
              <a:spcAft>
                <a:spcPts val="0"/>
              </a:spcAft>
              <a:buFont typeface="Arial" panose="020B0604020202020204" pitchFamily="34" charset="0"/>
              <a:buChar char="•"/>
            </a:pPr>
            <a:endParaRPr lang="hu-HU" sz="1400" u="none" strike="noStrike" kern="0" spc="0" dirty="0" smtClean="0">
              <a:ln>
                <a:noFill/>
              </a:ln>
              <a:solidFill>
                <a:srgbClr val="000000"/>
              </a:solidFill>
              <a:effectLst/>
              <a:uFill>
                <a:solidFill>
                  <a:srgbClr val="000000"/>
                </a:solidFill>
              </a:uFill>
              <a:latin typeface="Times New Roman" panose="02020603050405020304" pitchFamily="18" charset="0"/>
              <a:ea typeface="Arial Unicode MS" panose="020B0604020202020204" pitchFamily="34" charset="-128"/>
              <a:cs typeface="Arial Unicode MS" panose="020B0604020202020204" pitchFamily="34" charset="-128"/>
            </a:endParaRPr>
          </a:p>
          <a:p>
            <a:pPr>
              <a:spcAft>
                <a:spcPts val="0"/>
              </a:spcAft>
            </a:pPr>
            <a:endParaRPr lang="hu-HU" sz="1200" dirty="0">
              <a:ln>
                <a:noFill/>
              </a:ln>
              <a:solidFill>
                <a:srgbClr val="000000"/>
              </a:solidFill>
              <a:effectLst/>
              <a:latin typeface="Helvetica Neue"/>
              <a:ea typeface="Helvetica Neue"/>
              <a:cs typeface="Helvetica Neue"/>
            </a:endParaRPr>
          </a:p>
        </p:txBody>
      </p:sp>
    </p:spTree>
    <p:extLst>
      <p:ext uri="{BB962C8B-B14F-4D97-AF65-F5344CB8AC3E}">
        <p14:creationId xmlns:p14="http://schemas.microsoft.com/office/powerpoint/2010/main" val="5706431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hu-HU" sz="1200" dirty="0" smtClean="0">
                <a:effectLst/>
                <a:latin typeface="+mj-lt"/>
                <a:ea typeface="+mj-ea"/>
                <a:cs typeface="+mj-cs"/>
                <a:sym typeface="Calibri"/>
              </a:rPr>
              <a:t>Hogyan őrizhetjük meg tehát - szerető szülőként, tanárként, gyülekezeti vezetőként – gyermekeink biztonságát? Mit tehetünk a következő generáció megóvása érdekében? Hogyan nevelhetjük őket egészséges, ép, erős, magabiztos, biztonságban elő felnőttekké? </a:t>
            </a:r>
            <a:endParaRPr lang="hu-HU" sz="1200" dirty="0">
              <a:effectLst/>
              <a:latin typeface="+mj-lt"/>
              <a:ea typeface="+mj-ea"/>
              <a:cs typeface="+mj-cs"/>
              <a:sym typeface="Calibri"/>
            </a:endParaRPr>
          </a:p>
        </p:txBody>
      </p:sp>
    </p:spTree>
    <p:extLst>
      <p:ext uri="{BB962C8B-B14F-4D97-AF65-F5344CB8AC3E}">
        <p14:creationId xmlns:p14="http://schemas.microsoft.com/office/powerpoint/2010/main" val="5520375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hu-HU" sz="1200" dirty="0" smtClean="0">
                <a:effectLst/>
                <a:latin typeface="+mj-lt"/>
                <a:ea typeface="+mj-ea"/>
                <a:cs typeface="+mj-cs"/>
                <a:sym typeface="Calibri"/>
              </a:rPr>
              <a:t>AHOL A FIATALKORI ERŐSZAK KEZDŐDIK </a:t>
            </a:r>
          </a:p>
          <a:p>
            <a:endParaRPr lang="hu-HU" sz="1200" dirty="0" smtClean="0">
              <a:effectLst/>
              <a:latin typeface="+mj-lt"/>
              <a:ea typeface="+mj-ea"/>
              <a:cs typeface="+mj-cs"/>
              <a:sym typeface="Calibri"/>
            </a:endParaRPr>
          </a:p>
          <a:p>
            <a:r>
              <a:rPr lang="hu-HU" sz="1200" dirty="0" smtClean="0">
                <a:effectLst/>
                <a:latin typeface="+mj-lt"/>
                <a:ea typeface="+mj-ea"/>
                <a:cs typeface="+mj-cs"/>
                <a:sym typeface="Calibri"/>
              </a:rPr>
              <a:t>Statisztikák bizonyítják, hogy éppen a legbiztonságosabbnak tartott környezet, a család, ahol a gyermekeket olyan felnőttek és idősebb fiatalok vesznek körül, akiket szeretnek, és akikben feltétlenül megbíznak, gyakran a legveszélyesebb hely. A bűnüldöző szerveknek bejelentett szexuális gyermekbántalmazási esetek adatai szerint: </a:t>
            </a:r>
          </a:p>
          <a:p>
            <a:r>
              <a:rPr lang="hu-HU" sz="1200" dirty="0" smtClean="0">
                <a:effectLst/>
                <a:latin typeface="+mj-lt"/>
                <a:ea typeface="+mj-ea"/>
                <a:cs typeface="+mj-cs"/>
                <a:sym typeface="Calibri"/>
              </a:rPr>
              <a:t>•	Az elkövetők 93%-át ismerik a gyerekek, és 34% </a:t>
            </a:r>
            <a:r>
              <a:rPr lang="hu-HU" sz="1200" dirty="0" err="1" smtClean="0">
                <a:effectLst/>
                <a:latin typeface="+mj-lt"/>
                <a:ea typeface="+mj-ea"/>
                <a:cs typeface="+mj-cs"/>
                <a:sym typeface="Calibri"/>
              </a:rPr>
              <a:t>-uk</a:t>
            </a:r>
            <a:r>
              <a:rPr lang="hu-HU" sz="1200" dirty="0" smtClean="0">
                <a:effectLst/>
                <a:latin typeface="+mj-lt"/>
                <a:ea typeface="+mj-ea"/>
                <a:cs typeface="+mj-cs"/>
                <a:sym typeface="Calibri"/>
              </a:rPr>
              <a:t> családtag, vagy rokon.</a:t>
            </a:r>
          </a:p>
          <a:p>
            <a:r>
              <a:rPr lang="hu-HU" sz="1200" dirty="0" smtClean="0">
                <a:effectLst/>
                <a:latin typeface="+mj-lt"/>
                <a:ea typeface="+mj-ea"/>
                <a:cs typeface="+mj-cs"/>
                <a:sym typeface="Calibri"/>
              </a:rPr>
              <a:t>•	Míg az elkövetők csupán 7% - a idegen a kisgyermekeknek. </a:t>
            </a:r>
            <a:endParaRPr lang="en-US" dirty="0"/>
          </a:p>
        </p:txBody>
      </p:sp>
    </p:spTree>
    <p:extLst>
      <p:ext uri="{BB962C8B-B14F-4D97-AF65-F5344CB8AC3E}">
        <p14:creationId xmlns:p14="http://schemas.microsoft.com/office/powerpoint/2010/main" val="29295703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524000" y="1122362"/>
            <a:ext cx="9144000" cy="2387601"/>
          </a:xfrm>
          <a:prstGeom prst="rect">
            <a:avLst/>
          </a:prstGeom>
        </p:spPr>
        <p:txBody>
          <a:bodyPr anchor="b"/>
          <a:lstStyle>
            <a:lvl1pPr algn="ctr">
              <a:defRPr sz="6000"/>
            </a:lvl1pPr>
          </a:lstStyle>
          <a:p>
            <a:r>
              <a:t>Title Text</a:t>
            </a:r>
          </a:p>
        </p:txBody>
      </p:sp>
      <p:sp>
        <p:nvSpPr>
          <p:cNvPr id="12" name="Body Level One…"/>
          <p:cNvSpPr txBox="1">
            <a:spLocks noGrp="1"/>
          </p:cNvSpPr>
          <p:nvPr>
            <p:ph type="body" sz="quarter" idx="1"/>
          </p:nvPr>
        </p:nvSpPr>
        <p:spPr>
          <a:xfrm>
            <a:off x="1524000" y="3602037"/>
            <a:ext cx="9144000" cy="1655763"/>
          </a:xfrm>
          <a:prstGeom prst="rect">
            <a:avLst/>
          </a:prstGeom>
        </p:spPr>
        <p:txBody>
          <a:bodyPr/>
          <a:lstStyle>
            <a:lvl1pPr marL="0" indent="0" algn="ctr">
              <a:buSzTx/>
              <a:buFontTx/>
              <a:buNone/>
              <a:defRPr sz="2400"/>
            </a:lvl1pPr>
            <a:lvl2pPr marL="0" indent="457200" algn="ctr">
              <a:buSzTx/>
              <a:buFontTx/>
              <a:buNone/>
              <a:defRPr sz="2400"/>
            </a:lvl2pPr>
            <a:lvl3pPr marL="0" indent="914400" algn="ctr">
              <a:buSzTx/>
              <a:buFontTx/>
              <a:buNone/>
              <a:defRPr sz="2400"/>
            </a:lvl3pPr>
            <a:lvl4pPr marL="0" indent="1371600" algn="ctr">
              <a:buSzTx/>
              <a:buFontTx/>
              <a:buNone/>
              <a:defRPr sz="2400"/>
            </a:lvl4pPr>
            <a:lvl5pPr marL="0" indent="1828800" algn="ctr">
              <a:buSzTx/>
              <a:buFontTx/>
              <a:buNone/>
              <a:defRPr sz="24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0" name="Title Text"/>
          <p:cNvSpPr txBox="1">
            <a:spLocks noGrp="1"/>
          </p:cNvSpPr>
          <p:nvPr>
            <p:ph type="title"/>
          </p:nvPr>
        </p:nvSpPr>
        <p:spPr>
          <a:prstGeom prst="rect">
            <a:avLst/>
          </a:prstGeom>
        </p:spPr>
        <p:txBody>
          <a:bodyPr/>
          <a:lstStyle/>
          <a:p>
            <a:r>
              <a:t>Title Text</a:t>
            </a:r>
          </a:p>
        </p:txBody>
      </p:sp>
      <p:sp>
        <p:nvSpPr>
          <p:cNvPr id="21"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29" name="Title Text"/>
          <p:cNvSpPr txBox="1">
            <a:spLocks noGrp="1"/>
          </p:cNvSpPr>
          <p:nvPr>
            <p:ph type="title"/>
          </p:nvPr>
        </p:nvSpPr>
        <p:spPr>
          <a:xfrm>
            <a:off x="831850" y="1709738"/>
            <a:ext cx="10515600" cy="2852737"/>
          </a:xfrm>
          <a:prstGeom prst="rect">
            <a:avLst/>
          </a:prstGeom>
        </p:spPr>
        <p:txBody>
          <a:bodyPr anchor="b"/>
          <a:lstStyle>
            <a:lvl1pPr>
              <a:defRPr sz="6000"/>
            </a:lvl1pPr>
          </a:lstStyle>
          <a:p>
            <a:r>
              <a:t>Title Text</a:t>
            </a:r>
          </a:p>
        </p:txBody>
      </p:sp>
      <p:sp>
        <p:nvSpPr>
          <p:cNvPr id="30" name="Body Level One…"/>
          <p:cNvSpPr txBox="1">
            <a:spLocks noGrp="1"/>
          </p:cNvSpPr>
          <p:nvPr>
            <p:ph type="body" sz="quarter" idx="1"/>
          </p:nvPr>
        </p:nvSpPr>
        <p:spPr>
          <a:xfrm>
            <a:off x="831850" y="4589462"/>
            <a:ext cx="10515600" cy="1500188"/>
          </a:xfrm>
          <a:prstGeom prst="rect">
            <a:avLst/>
          </a:prstGeom>
        </p:spPr>
        <p:txBody>
          <a:bodyPr/>
          <a:lstStyle>
            <a:lvl1pPr marL="0" indent="0">
              <a:buSzTx/>
              <a:buFontTx/>
              <a:buNone/>
              <a:defRPr sz="2400">
                <a:solidFill>
                  <a:srgbClr val="888888"/>
                </a:solidFill>
              </a:defRPr>
            </a:lvl1pPr>
            <a:lvl2pPr marL="0" indent="457200">
              <a:buSzTx/>
              <a:buFontTx/>
              <a:buNone/>
              <a:defRPr sz="2400">
                <a:solidFill>
                  <a:srgbClr val="888888"/>
                </a:solidFill>
              </a:defRPr>
            </a:lvl2pPr>
            <a:lvl3pPr marL="0" indent="914400">
              <a:buSzTx/>
              <a:buFontTx/>
              <a:buNone/>
              <a:defRPr sz="2400">
                <a:solidFill>
                  <a:srgbClr val="888888"/>
                </a:solidFill>
              </a:defRPr>
            </a:lvl3pPr>
            <a:lvl4pPr marL="0" indent="1371600">
              <a:buSzTx/>
              <a:buFontTx/>
              <a:buNone/>
              <a:defRPr sz="2400">
                <a:solidFill>
                  <a:srgbClr val="888888"/>
                </a:solidFill>
              </a:defRPr>
            </a:lvl4pPr>
            <a:lvl5pPr marL="0" indent="1828800">
              <a:buSzTx/>
              <a:buFontTx/>
              <a:buNone/>
              <a:defRPr sz="24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38" name="Title Text"/>
          <p:cNvSpPr txBox="1">
            <a:spLocks noGrp="1"/>
          </p:cNvSpPr>
          <p:nvPr>
            <p:ph type="title"/>
          </p:nvPr>
        </p:nvSpPr>
        <p:spPr>
          <a:prstGeom prst="rect">
            <a:avLst/>
          </a:prstGeom>
        </p:spPr>
        <p:txBody>
          <a:bodyPr/>
          <a:lstStyle/>
          <a:p>
            <a:r>
              <a:t>Title Text</a:t>
            </a:r>
          </a:p>
        </p:txBody>
      </p:sp>
      <p:sp>
        <p:nvSpPr>
          <p:cNvPr id="39" name="Body Level One…"/>
          <p:cNvSpPr txBox="1">
            <a:spLocks noGrp="1"/>
          </p:cNvSpPr>
          <p:nvPr>
            <p:ph type="body" sz="half" idx="1"/>
          </p:nvPr>
        </p:nvSpPr>
        <p:spPr>
          <a:xfrm>
            <a:off x="838200" y="1825625"/>
            <a:ext cx="5181600" cy="4351338"/>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47" name="Title Text"/>
          <p:cNvSpPr txBox="1">
            <a:spLocks noGrp="1"/>
          </p:cNvSpPr>
          <p:nvPr>
            <p:ph type="title"/>
          </p:nvPr>
        </p:nvSpPr>
        <p:spPr>
          <a:xfrm>
            <a:off x="839787" y="365125"/>
            <a:ext cx="10515601" cy="1325563"/>
          </a:xfrm>
          <a:prstGeom prst="rect">
            <a:avLst/>
          </a:prstGeom>
        </p:spPr>
        <p:txBody>
          <a:bodyPr/>
          <a:lstStyle/>
          <a:p>
            <a:r>
              <a:t>Title Text</a:t>
            </a:r>
          </a:p>
        </p:txBody>
      </p:sp>
      <p:sp>
        <p:nvSpPr>
          <p:cNvPr id="48" name="Body Level One…"/>
          <p:cNvSpPr txBox="1">
            <a:spLocks noGrp="1"/>
          </p:cNvSpPr>
          <p:nvPr>
            <p:ph type="body" sz="quarter" idx="1"/>
          </p:nvPr>
        </p:nvSpPr>
        <p:spPr>
          <a:xfrm>
            <a:off x="839787" y="1681163"/>
            <a:ext cx="5157789" cy="823913"/>
          </a:xfrm>
          <a:prstGeom prst="rect">
            <a:avLst/>
          </a:prstGeom>
        </p:spPr>
        <p:txBody>
          <a:bodyPr anchor="b"/>
          <a:lstStyle>
            <a:lvl1pPr marL="0" indent="0">
              <a:buSzTx/>
              <a:buFontTx/>
              <a:buNone/>
              <a:defRPr sz="2400" b="1"/>
            </a:lvl1pPr>
            <a:lvl2pPr marL="0" indent="457200">
              <a:buSzTx/>
              <a:buFontTx/>
              <a:buNone/>
              <a:defRPr sz="2400" b="1"/>
            </a:lvl2pPr>
            <a:lvl3pPr marL="0" indent="914400">
              <a:buSzTx/>
              <a:buFontTx/>
              <a:buNone/>
              <a:defRPr sz="2400" b="1"/>
            </a:lvl3pPr>
            <a:lvl4pPr marL="0" indent="1371600">
              <a:buSzTx/>
              <a:buFontTx/>
              <a:buNone/>
              <a:defRPr sz="2400" b="1"/>
            </a:lvl4pPr>
            <a:lvl5pPr marL="0" indent="1828800">
              <a:buSzTx/>
              <a:buFont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49" name="Text Placeholder 4"/>
          <p:cNvSpPr>
            <a:spLocks noGrp="1"/>
          </p:cNvSpPr>
          <p:nvPr>
            <p:ph type="body" sz="quarter" idx="21"/>
          </p:nvPr>
        </p:nvSpPr>
        <p:spPr>
          <a:xfrm>
            <a:off x="6172200" y="1681163"/>
            <a:ext cx="5183188" cy="823913"/>
          </a:xfrm>
          <a:prstGeom prst="rect">
            <a:avLst/>
          </a:prstGeom>
        </p:spPr>
        <p:txBody>
          <a:bodyPr anchor="b"/>
          <a:lstStyle/>
          <a:p>
            <a:pPr marL="0" indent="0">
              <a:buSzTx/>
              <a:buFontTx/>
              <a:buNone/>
              <a:defRPr sz="2400" b="1"/>
            </a:pPr>
            <a:endParaRPr/>
          </a:p>
        </p:txBody>
      </p:sp>
      <p:sp>
        <p:nvSpPr>
          <p:cNvPr id="5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57" name="Title Text"/>
          <p:cNvSpPr txBox="1">
            <a:spLocks noGrp="1"/>
          </p:cNvSpPr>
          <p:nvPr>
            <p:ph type="title"/>
          </p:nvPr>
        </p:nvSpPr>
        <p:spPr>
          <a:prstGeom prst="rect">
            <a:avLst/>
          </a:prstGeom>
        </p:spPr>
        <p:txBody>
          <a:bodyPr/>
          <a:lstStyle/>
          <a:p>
            <a:r>
              <a:t>Title Text</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6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72" name="Title Text"/>
          <p:cNvSpPr txBox="1">
            <a:spLocks noGrp="1"/>
          </p:cNvSpPr>
          <p:nvPr>
            <p:ph type="title"/>
          </p:nvPr>
        </p:nvSpPr>
        <p:spPr>
          <a:xfrm>
            <a:off x="839787" y="457200"/>
            <a:ext cx="3932239" cy="1600200"/>
          </a:xfrm>
          <a:prstGeom prst="rect">
            <a:avLst/>
          </a:prstGeom>
        </p:spPr>
        <p:txBody>
          <a:bodyPr anchor="b"/>
          <a:lstStyle>
            <a:lvl1pPr>
              <a:defRPr sz="3200"/>
            </a:lvl1pPr>
          </a:lstStyle>
          <a:p>
            <a:r>
              <a:t>Title Text</a:t>
            </a:r>
          </a:p>
        </p:txBody>
      </p:sp>
      <p:sp>
        <p:nvSpPr>
          <p:cNvPr id="73" name="Body Level One…"/>
          <p:cNvSpPr txBox="1">
            <a:spLocks noGrp="1"/>
          </p:cNvSpPr>
          <p:nvPr>
            <p:ph type="body" sz="half" idx="1"/>
          </p:nvPr>
        </p:nvSpPr>
        <p:spPr>
          <a:xfrm>
            <a:off x="5183187" y="987425"/>
            <a:ext cx="6172201" cy="487362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r>
              <a:t>Body Level One</a:t>
            </a:r>
          </a:p>
          <a:p>
            <a:pPr lvl="1"/>
            <a:r>
              <a:t>Body Level Two</a:t>
            </a:r>
          </a:p>
          <a:p>
            <a:pPr lvl="2"/>
            <a:r>
              <a:t>Body Level Three</a:t>
            </a:r>
          </a:p>
          <a:p>
            <a:pPr lvl="3"/>
            <a:r>
              <a:t>Body Level Four</a:t>
            </a:r>
          </a:p>
          <a:p>
            <a:pPr lvl="4"/>
            <a:r>
              <a:t>Body Level Five</a:t>
            </a:r>
          </a:p>
        </p:txBody>
      </p:sp>
      <p:sp>
        <p:nvSpPr>
          <p:cNvPr id="74" name="Text Placeholder 3"/>
          <p:cNvSpPr>
            <a:spLocks noGrp="1"/>
          </p:cNvSpPr>
          <p:nvPr>
            <p:ph type="body" sz="quarter" idx="21"/>
          </p:nvPr>
        </p:nvSpPr>
        <p:spPr>
          <a:xfrm>
            <a:off x="839787" y="2057400"/>
            <a:ext cx="3932239" cy="3811588"/>
          </a:xfrm>
          <a:prstGeom prst="rect">
            <a:avLst/>
          </a:prstGeom>
        </p:spPr>
        <p:txBody>
          <a:bodyPr/>
          <a:lstStyle/>
          <a:p>
            <a:pPr marL="0" indent="0">
              <a:buSzTx/>
              <a:buFontTx/>
              <a:buNone/>
              <a:defRPr sz="1600"/>
            </a:pPr>
            <a:endParaRPr/>
          </a:p>
        </p:txBody>
      </p:sp>
      <p:sp>
        <p:nvSpPr>
          <p:cNvPr id="7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82" name="Title Text"/>
          <p:cNvSpPr txBox="1">
            <a:spLocks noGrp="1"/>
          </p:cNvSpPr>
          <p:nvPr>
            <p:ph type="title"/>
          </p:nvPr>
        </p:nvSpPr>
        <p:spPr>
          <a:xfrm>
            <a:off x="839787" y="457200"/>
            <a:ext cx="3932239" cy="1600200"/>
          </a:xfrm>
          <a:prstGeom prst="rect">
            <a:avLst/>
          </a:prstGeom>
        </p:spPr>
        <p:txBody>
          <a:bodyPr anchor="b"/>
          <a:lstStyle>
            <a:lvl1pPr>
              <a:defRPr sz="3200"/>
            </a:lvl1pPr>
          </a:lstStyle>
          <a:p>
            <a:r>
              <a:t>Title Text</a:t>
            </a:r>
          </a:p>
        </p:txBody>
      </p:sp>
      <p:sp>
        <p:nvSpPr>
          <p:cNvPr id="83" name="Picture Placeholder 2"/>
          <p:cNvSpPr>
            <a:spLocks noGrp="1"/>
          </p:cNvSpPr>
          <p:nvPr>
            <p:ph type="pic" sz="half" idx="21"/>
          </p:nvPr>
        </p:nvSpPr>
        <p:spPr>
          <a:xfrm>
            <a:off x="5183187" y="987425"/>
            <a:ext cx="6172201" cy="4873625"/>
          </a:xfrm>
          <a:prstGeom prst="rect">
            <a:avLst/>
          </a:prstGeom>
        </p:spPr>
        <p:txBody>
          <a:bodyPr lIns="91439" rIns="91439">
            <a:noAutofit/>
          </a:bodyPr>
          <a:lstStyle/>
          <a:p>
            <a:endParaRPr/>
          </a:p>
        </p:txBody>
      </p:sp>
      <p:sp>
        <p:nvSpPr>
          <p:cNvPr id="84" name="Body Level One…"/>
          <p:cNvSpPr txBox="1">
            <a:spLocks noGrp="1"/>
          </p:cNvSpPr>
          <p:nvPr>
            <p:ph type="body" sz="quarter" idx="1"/>
          </p:nvPr>
        </p:nvSpPr>
        <p:spPr>
          <a:xfrm>
            <a:off x="839787" y="2057400"/>
            <a:ext cx="3932239" cy="3811588"/>
          </a:xfrm>
          <a:prstGeom prst="rect">
            <a:avLst/>
          </a:prstGeom>
        </p:spPr>
        <p:txBody>
          <a:bodyPr/>
          <a:lstStyle>
            <a:lvl1pPr marL="0" indent="0">
              <a:buSzTx/>
              <a:buFontTx/>
              <a:buNone/>
              <a:defRPr sz="1600"/>
            </a:lvl1pPr>
            <a:lvl2pPr marL="0" indent="457200">
              <a:buSzTx/>
              <a:buFontTx/>
              <a:buNone/>
              <a:defRPr sz="1600"/>
            </a:lvl2pPr>
            <a:lvl3pPr marL="0" indent="914400">
              <a:buSzTx/>
              <a:buFontTx/>
              <a:buNone/>
              <a:defRPr sz="1600"/>
            </a:lvl3pPr>
            <a:lvl4pPr marL="0" indent="1371600">
              <a:buSzTx/>
              <a:buFontTx/>
              <a:buNone/>
              <a:defRPr sz="1600"/>
            </a:lvl4pPr>
            <a:lvl5pPr marL="0" indent="1828800">
              <a:buSzTx/>
              <a:buFontTx/>
              <a:buNone/>
              <a:defRPr sz="1600"/>
            </a:lvl5pPr>
          </a:lstStyle>
          <a:p>
            <a:r>
              <a:t>Body Level One</a:t>
            </a:r>
          </a:p>
          <a:p>
            <a:pPr lvl="1"/>
            <a:r>
              <a:t>Body Level Two</a:t>
            </a:r>
          </a:p>
          <a:p>
            <a:pPr lvl="2"/>
            <a:r>
              <a:t>Body Level Three</a:t>
            </a:r>
          </a:p>
          <a:p>
            <a:pPr lvl="3"/>
            <a:r>
              <a:t>Body Level Four</a:t>
            </a:r>
          </a:p>
          <a:p>
            <a:pPr lvl="4"/>
            <a:r>
              <a:t>Body Level Five</a:t>
            </a:r>
          </a:p>
        </p:txBody>
      </p:sp>
      <p:sp>
        <p:nvSpPr>
          <p:cNvPr id="8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1"/>
          <a:srcRect/>
          <a:stretch>
            <a:fillRect/>
          </a:stretch>
        </a:blip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838200" y="365125"/>
            <a:ext cx="10515600" cy="13255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p>
            <a:r>
              <a:t>Title Text</a:t>
            </a:r>
          </a:p>
        </p:txBody>
      </p:sp>
      <p:sp>
        <p:nvSpPr>
          <p:cNvPr id="3" name="Body Level One…"/>
          <p:cNvSpPr txBox="1">
            <a:spLocks noGrp="1"/>
          </p:cNvSpPr>
          <p:nvPr>
            <p:ph type="body" idx="1"/>
          </p:nvPr>
        </p:nvSpPr>
        <p:spPr>
          <a:xfrm>
            <a:off x="838200" y="1825625"/>
            <a:ext cx="10515600" cy="43513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1095176" y="6414760"/>
            <a:ext cx="258624" cy="248305"/>
          </a:xfrm>
          <a:prstGeom prst="rect">
            <a:avLst/>
          </a:prstGeom>
          <a:ln w="12700">
            <a:miter lim="400000"/>
          </a:ln>
        </p:spPr>
        <p:txBody>
          <a:bodyPr wrap="none" lIns="45719" rIns="45719" anchor="ctr">
            <a:spAutoFit/>
          </a:bodyPr>
          <a:lstStyle>
            <a:lvl1pPr algn="r">
              <a:defRPr sz="1200">
                <a:solidFill>
                  <a:srgbClr val="888888"/>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ransition spd="med"/>
  <p:txStyles>
    <p:titleStyle>
      <a:lvl1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94" name="Title 1"/>
          <p:cNvSpPr txBox="1">
            <a:spLocks noGrp="1"/>
          </p:cNvSpPr>
          <p:nvPr>
            <p:ph type="ctrTitle"/>
          </p:nvPr>
        </p:nvSpPr>
        <p:spPr>
          <a:xfrm>
            <a:off x="4186428" y="2640413"/>
            <a:ext cx="5836920" cy="2626361"/>
          </a:xfrm>
          <a:prstGeom prst="rect">
            <a:avLst/>
          </a:prstGeom>
        </p:spPr>
        <p:txBody>
          <a:bodyPr>
            <a:noAutofit/>
          </a:bodyPr>
          <a:lstStyle/>
          <a:p>
            <a:r>
              <a:rPr lang="hu-HU" sz="6500" dirty="0" smtClean="0">
                <a:solidFill>
                  <a:schemeClr val="accent1">
                    <a:lumMod val="50000"/>
                  </a:schemeClr>
                </a:solidFill>
                <a:latin typeface="Avenir Next" panose="020B0503020202020204" pitchFamily="34" charset="0"/>
              </a:rPr>
              <a:t>TEREMTSÜNK</a:t>
            </a:r>
            <a:r>
              <a:rPr lang="en-US" sz="6500" dirty="0" smtClean="0">
                <a:solidFill>
                  <a:schemeClr val="accent1">
                    <a:lumMod val="50000"/>
                  </a:schemeClr>
                </a:solidFill>
                <a:latin typeface="Avenir Next" panose="020B0503020202020204" pitchFamily="34" charset="0"/>
              </a:rPr>
              <a:t> </a:t>
            </a:r>
            <a:r>
              <a:rPr lang="hu-HU" b="1" dirty="0" smtClean="0">
                <a:solidFill>
                  <a:schemeClr val="accent1">
                    <a:lumMod val="50000"/>
                  </a:schemeClr>
                </a:solidFill>
                <a:latin typeface="Avenir Next" panose="020B0503020202020204" pitchFamily="34" charset="0"/>
              </a:rPr>
              <a:t>BÉKESSÉGET OTTHONUNKBAN</a:t>
            </a:r>
            <a:endParaRPr lang="en-US" sz="6500" b="1" dirty="0">
              <a:solidFill>
                <a:schemeClr val="accent1">
                  <a:lumMod val="50000"/>
                </a:schemeClr>
              </a:solidFill>
              <a:latin typeface="Avenir Next" panose="020B0503020202020204" pitchFamily="34" charset="0"/>
            </a:endParaRPr>
          </a:p>
        </p:txBody>
      </p:sp>
      <p:sp>
        <p:nvSpPr>
          <p:cNvPr id="95" name="Subtitle 2"/>
          <p:cNvSpPr txBox="1">
            <a:spLocks noGrp="1"/>
          </p:cNvSpPr>
          <p:nvPr>
            <p:ph type="subTitle" sz="quarter" idx="1"/>
          </p:nvPr>
        </p:nvSpPr>
        <p:spPr>
          <a:xfrm>
            <a:off x="4498848" y="5119252"/>
            <a:ext cx="5212080" cy="750507"/>
          </a:xfrm>
          <a:prstGeom prst="rect">
            <a:avLst/>
          </a:prstGeom>
        </p:spPr>
        <p:txBody>
          <a:bodyPr>
            <a:normAutofit fontScale="92500" lnSpcReduction="20000"/>
          </a:bodyPr>
          <a:lstStyle/>
          <a:p>
            <a:r>
              <a:rPr lang="hu-HU" dirty="0" smtClean="0">
                <a:solidFill>
                  <a:srgbClr val="C00000"/>
                </a:solidFill>
                <a:latin typeface="Book Antiqua" panose="02040602050305030304" pitchFamily="18" charset="0"/>
              </a:rPr>
              <a:t>A fiatalkori erőszak kezelése</a:t>
            </a:r>
          </a:p>
          <a:p>
            <a:r>
              <a:rPr lang="hu-HU" dirty="0" smtClean="0">
                <a:solidFill>
                  <a:srgbClr val="C00000"/>
                </a:solidFill>
                <a:latin typeface="Book Antiqua" panose="02040602050305030304" pitchFamily="18" charset="0"/>
              </a:rPr>
              <a:t>a gyökereknél</a:t>
            </a:r>
            <a:endParaRPr lang="hu-HU" dirty="0">
              <a:solidFill>
                <a:srgbClr val="C00000"/>
              </a:solidFill>
              <a:latin typeface="Book Antiqua" panose="02040602050305030304" pitchFamily="18" charset="0"/>
            </a:endParaRPr>
          </a:p>
        </p:txBody>
      </p:sp>
      <p:sp>
        <p:nvSpPr>
          <p:cNvPr id="2" name="TextBox 1">
            <a:extLst>
              <a:ext uri="{FF2B5EF4-FFF2-40B4-BE49-F238E27FC236}">
                <a16:creationId xmlns:a16="http://schemas.microsoft.com/office/drawing/2014/main" xmlns="" id="{844783DA-9EC7-2B47-A2D6-F319AAAC6FDD}"/>
              </a:ext>
            </a:extLst>
          </p:cNvPr>
          <p:cNvSpPr txBox="1"/>
          <p:nvPr/>
        </p:nvSpPr>
        <p:spPr>
          <a:xfrm>
            <a:off x="4707518" y="5869759"/>
            <a:ext cx="4794739" cy="73866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hu-HU" sz="1400" u="none" strike="noStrike" cap="none" spc="0" normalizeH="0" baseline="0" dirty="0" smtClean="0">
                <a:ln>
                  <a:noFill/>
                </a:ln>
                <a:solidFill>
                  <a:srgbClr val="000000"/>
                </a:solidFill>
                <a:effectLst/>
                <a:uFillTx/>
                <a:latin typeface="Avenir Next LT Pro" panose="020B0504020202020204" pitchFamily="34" charset="77"/>
                <a:sym typeface="Calibri"/>
              </a:rPr>
              <a:t>Írta: </a:t>
            </a:r>
            <a:r>
              <a:rPr kumimoji="0" lang="en-US" sz="1400" u="none" strike="noStrike" cap="none" spc="0" normalizeH="0" baseline="0" dirty="0" smtClean="0">
                <a:ln>
                  <a:noFill/>
                </a:ln>
                <a:solidFill>
                  <a:srgbClr val="000000"/>
                </a:solidFill>
                <a:effectLst/>
                <a:uFillTx/>
                <a:latin typeface="Avenir Next LT Pro" panose="020B0504020202020204" pitchFamily="34" charset="77"/>
                <a:sym typeface="Calibri"/>
              </a:rPr>
              <a:t>Sarah </a:t>
            </a:r>
            <a:r>
              <a:rPr kumimoji="0" lang="en-US" sz="1400" u="none" strike="noStrike" cap="none" spc="0" normalizeH="0" baseline="0" dirty="0" err="1">
                <a:ln>
                  <a:noFill/>
                </a:ln>
                <a:solidFill>
                  <a:srgbClr val="000000"/>
                </a:solidFill>
                <a:effectLst/>
                <a:uFillTx/>
                <a:latin typeface="Avenir Next LT Pro" panose="020B0504020202020204" pitchFamily="34" charset="77"/>
                <a:sym typeface="Calibri"/>
              </a:rPr>
              <a:t>McDugal</a:t>
            </a:r>
            <a:r>
              <a:rPr kumimoji="0" lang="en-US" sz="1400" u="none" strike="noStrike" cap="none" spc="0" normalizeH="0" baseline="0" dirty="0">
                <a:ln>
                  <a:noFill/>
                </a:ln>
                <a:solidFill>
                  <a:srgbClr val="000000"/>
                </a:solidFill>
                <a:effectLst/>
                <a:uFillTx/>
                <a:latin typeface="Avenir Next LT Pro" panose="020B0504020202020204" pitchFamily="34" charset="77"/>
                <a:sym typeface="Calibri"/>
              </a:rPr>
              <a:t>, MSA-ID</a:t>
            </a:r>
          </a:p>
          <a:p>
            <a:pPr marL="0" marR="0" indent="0" algn="ctr" defTabSz="914400" rtl="0" fontAlgn="auto" latinLnBrk="0" hangingPunct="0">
              <a:lnSpc>
                <a:spcPct val="100000"/>
              </a:lnSpc>
              <a:spcBef>
                <a:spcPts val="0"/>
              </a:spcBef>
              <a:spcAft>
                <a:spcPts val="0"/>
              </a:spcAft>
              <a:buClrTx/>
              <a:buSzTx/>
              <a:buFontTx/>
              <a:buNone/>
              <a:tabLst/>
            </a:pPr>
            <a:r>
              <a:rPr kumimoji="0" lang="hu-HU" sz="1400" u="none" strike="noStrike" cap="none" spc="0" normalizeH="0" baseline="0" dirty="0" smtClean="0">
                <a:ln>
                  <a:noFill/>
                </a:ln>
                <a:solidFill>
                  <a:srgbClr val="000000"/>
                </a:solidFill>
                <a:effectLst/>
                <a:uFillTx/>
                <a:latin typeface="Avenir Next LT Pro" panose="020B0504020202020204" pitchFamily="34" charset="77"/>
                <a:sym typeface="Calibri"/>
              </a:rPr>
              <a:t>A bántalmazottak gyógyulását segítő c</a:t>
            </a:r>
            <a:r>
              <a:rPr kumimoji="0" lang="en-US" sz="1400" u="none" strike="noStrike" cap="none" spc="0" normalizeH="0" baseline="0" dirty="0" err="1" smtClean="0">
                <a:ln>
                  <a:noFill/>
                </a:ln>
                <a:solidFill>
                  <a:srgbClr val="000000"/>
                </a:solidFill>
                <a:effectLst/>
                <a:uFillTx/>
                <a:latin typeface="Avenir Next LT Pro" panose="020B0504020202020204" pitchFamily="34" charset="77"/>
                <a:sym typeface="Calibri"/>
              </a:rPr>
              <a:t>oach</a:t>
            </a:r>
            <a:r>
              <a:rPr lang="en-US" sz="1400" dirty="0" smtClean="0">
                <a:latin typeface="Avenir Next LT Pro" panose="020B0504020202020204" pitchFamily="34" charset="77"/>
              </a:rPr>
              <a:t>,</a:t>
            </a:r>
            <a:endParaRPr lang="hu-HU" sz="1400" dirty="0" smtClean="0">
              <a:latin typeface="Avenir Next LT Pro" panose="020B0504020202020204" pitchFamily="34" charset="77"/>
            </a:endParaRPr>
          </a:p>
          <a:p>
            <a:pPr marL="0" marR="0" indent="0" algn="ctr" defTabSz="914400" rtl="0" fontAlgn="auto" latinLnBrk="0" hangingPunct="0">
              <a:lnSpc>
                <a:spcPct val="100000"/>
              </a:lnSpc>
              <a:spcBef>
                <a:spcPts val="0"/>
              </a:spcBef>
              <a:spcAft>
                <a:spcPts val="0"/>
              </a:spcAft>
              <a:buClrTx/>
              <a:buSzTx/>
              <a:buFontTx/>
              <a:buNone/>
              <a:tabLst/>
            </a:pPr>
            <a:r>
              <a:rPr lang="en-US" sz="1400" dirty="0" smtClean="0">
                <a:latin typeface="Avenir Next LT Pro" panose="020B0504020202020204" pitchFamily="34" charset="77"/>
              </a:rPr>
              <a:t> </a:t>
            </a:r>
            <a:r>
              <a:rPr lang="en-US" sz="1400" dirty="0">
                <a:latin typeface="Avenir Next LT Pro" panose="020B0504020202020204" pitchFamily="34" charset="77"/>
              </a:rPr>
              <a:t>Wilderness to WILD</a:t>
            </a:r>
            <a:endParaRPr kumimoji="0" lang="en-US" sz="1400" u="none" strike="noStrike" cap="none" spc="0" normalizeH="0" baseline="0" dirty="0">
              <a:ln>
                <a:noFill/>
              </a:ln>
              <a:solidFill>
                <a:srgbClr val="000000"/>
              </a:solidFill>
              <a:effectLst/>
              <a:uFillTx/>
              <a:latin typeface="Avenir Next LT Pro" panose="020B0504020202020204" pitchFamily="34" charset="77"/>
              <a:sym typeface="Calibri"/>
            </a:endParaRP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130" name="Far too often, the most violent place for children is the home."/>
          <p:cNvSpPr txBox="1">
            <a:spLocks noGrp="1"/>
          </p:cNvSpPr>
          <p:nvPr>
            <p:ph type="title"/>
          </p:nvPr>
        </p:nvSpPr>
        <p:spPr>
          <a:xfrm>
            <a:off x="831850" y="2132301"/>
            <a:ext cx="8440166" cy="2593397"/>
          </a:xfrm>
          <a:prstGeom prst="rect">
            <a:avLst/>
          </a:prstGeom>
        </p:spPr>
        <p:txBody>
          <a:bodyPr>
            <a:normAutofit/>
          </a:bodyPr>
          <a:lstStyle/>
          <a:p>
            <a:r>
              <a:rPr lang="hu-HU" sz="5400" dirty="0" smtClean="0">
                <a:solidFill>
                  <a:srgbClr val="002060"/>
                </a:solidFill>
              </a:rPr>
              <a:t>„Túlságosan gyakran éppen </a:t>
            </a:r>
            <a:r>
              <a:rPr lang="hu-HU" sz="5400" i="1" dirty="0" smtClean="0">
                <a:solidFill>
                  <a:srgbClr val="002060"/>
                </a:solidFill>
                <a:latin typeface="Carlito"/>
                <a:ea typeface="Carlito"/>
                <a:cs typeface="Carlito"/>
                <a:sym typeface="Carlito"/>
              </a:rPr>
              <a:t>az otthon </a:t>
            </a:r>
            <a:r>
              <a:rPr lang="hu-HU" sz="5400" dirty="0" smtClean="0">
                <a:solidFill>
                  <a:srgbClr val="002060"/>
                </a:solidFill>
              </a:rPr>
              <a:t>a legveszélyesebb hely a gyermekek számára.” </a:t>
            </a:r>
            <a:endParaRPr lang="hu-HU" sz="5400" dirty="0">
              <a:solidFill>
                <a:srgbClr val="002060"/>
              </a:solidFill>
              <a:latin typeface="Carlito"/>
              <a:ea typeface="Carlito"/>
              <a:cs typeface="Carlito"/>
              <a:sym typeface="Carlito"/>
            </a:endParaRPr>
          </a:p>
        </p:txBody>
      </p:sp>
      <p:sp>
        <p:nvSpPr>
          <p:cNvPr id="131" name="Sarah McDugal"/>
          <p:cNvSpPr txBox="1">
            <a:spLocks noGrp="1"/>
          </p:cNvSpPr>
          <p:nvPr>
            <p:ph type="body" sz="quarter" idx="1"/>
          </p:nvPr>
        </p:nvSpPr>
        <p:spPr>
          <a:xfrm>
            <a:off x="831850" y="4950546"/>
            <a:ext cx="3904742" cy="664155"/>
          </a:xfrm>
          <a:prstGeom prst="rect">
            <a:avLst/>
          </a:prstGeom>
        </p:spPr>
        <p:txBody>
          <a:bodyPr/>
          <a:lstStyle/>
          <a:p>
            <a:r>
              <a:rPr dirty="0"/>
              <a:t>Sarah </a:t>
            </a:r>
            <a:r>
              <a:rPr dirty="0" err="1"/>
              <a:t>McDugal</a:t>
            </a:r>
            <a:endParaRPr dirty="0"/>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133" name="Adverse Childhood Experiences (ACEs)"/>
          <p:cNvSpPr txBox="1">
            <a:spLocks noGrp="1"/>
          </p:cNvSpPr>
          <p:nvPr>
            <p:ph type="title"/>
          </p:nvPr>
        </p:nvSpPr>
        <p:spPr>
          <a:xfrm>
            <a:off x="0" y="1718501"/>
            <a:ext cx="10515600" cy="2852737"/>
          </a:xfrm>
          <a:prstGeom prst="rect">
            <a:avLst/>
          </a:prstGeom>
        </p:spPr>
        <p:txBody>
          <a:bodyPr>
            <a:normAutofit/>
          </a:bodyPr>
          <a:lstStyle/>
          <a:p>
            <a:pPr algn="ctr"/>
            <a:r>
              <a:rPr lang="hu-HU" b="1" dirty="0" smtClean="0"/>
              <a:t>A korai gyermekkorban megtapasztalt negatív élmények</a:t>
            </a:r>
            <a:endParaRPr lang="hu-HU" b="1" dirty="0"/>
          </a:p>
        </p:txBody>
      </p:sp>
      <p:sp>
        <p:nvSpPr>
          <p:cNvPr id="134" name="Some of the most intense and frequent forms of early childhood stress."/>
          <p:cNvSpPr txBox="1">
            <a:spLocks noGrp="1"/>
          </p:cNvSpPr>
          <p:nvPr>
            <p:ph type="body" sz="quarter" idx="1"/>
          </p:nvPr>
        </p:nvSpPr>
        <p:spPr>
          <a:xfrm>
            <a:off x="0" y="4598225"/>
            <a:ext cx="10515600" cy="1500188"/>
          </a:xfrm>
          <a:prstGeom prst="rect">
            <a:avLst/>
          </a:prstGeom>
        </p:spPr>
        <p:txBody>
          <a:bodyPr/>
          <a:lstStyle/>
          <a:p>
            <a:pPr algn="ctr"/>
            <a:r>
              <a:rPr lang="hu-HU" dirty="0" smtClean="0"/>
              <a:t>a korai gyermekkori stressz legintenzívebb és leggyakoribb formái. </a:t>
            </a:r>
            <a:endParaRPr lang="hu-HU" dirty="0"/>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136" name="ACEs can include:"/>
          <p:cNvSpPr txBox="1">
            <a:spLocks noGrp="1"/>
          </p:cNvSpPr>
          <p:nvPr>
            <p:ph type="title"/>
          </p:nvPr>
        </p:nvSpPr>
        <p:spPr>
          <a:xfrm>
            <a:off x="419189" y="1113397"/>
            <a:ext cx="10515600" cy="1325563"/>
          </a:xfrm>
          <a:prstGeom prst="rect">
            <a:avLst/>
          </a:prstGeom>
        </p:spPr>
        <p:txBody>
          <a:bodyPr/>
          <a:lstStyle/>
          <a:p>
            <a:r>
              <a:rPr lang="hu-HU" b="1" dirty="0" smtClean="0">
                <a:solidFill>
                  <a:srgbClr val="002060"/>
                </a:solidFill>
              </a:rPr>
              <a:t>Ezek a negatív élmények lehetnek </a:t>
            </a:r>
            <a:r>
              <a:rPr lang="hu-HU" b="1" dirty="0" err="1" smtClean="0">
                <a:solidFill>
                  <a:srgbClr val="002060"/>
                </a:solidFill>
              </a:rPr>
              <a:t>töbnek</a:t>
            </a:r>
            <a:r>
              <a:rPr lang="hu-HU" b="1" dirty="0" smtClean="0">
                <a:solidFill>
                  <a:srgbClr val="002060"/>
                </a:solidFill>
              </a:rPr>
              <a:t> között:</a:t>
            </a:r>
            <a:endParaRPr lang="hu-HU" b="1" dirty="0">
              <a:solidFill>
                <a:srgbClr val="002060"/>
              </a:solidFill>
            </a:endParaRPr>
          </a:p>
        </p:txBody>
      </p:sp>
      <p:sp>
        <p:nvSpPr>
          <p:cNvPr id="137" name="Verbal, physical, sexual, psychological abuse.…"/>
          <p:cNvSpPr txBox="1">
            <a:spLocks noGrp="1"/>
          </p:cNvSpPr>
          <p:nvPr>
            <p:ph type="body" idx="1"/>
          </p:nvPr>
        </p:nvSpPr>
        <p:spPr>
          <a:xfrm>
            <a:off x="271272" y="2506662"/>
            <a:ext cx="10515600" cy="4351338"/>
          </a:xfrm>
          <a:prstGeom prst="rect">
            <a:avLst/>
          </a:prstGeom>
        </p:spPr>
        <p:txBody>
          <a:bodyPr/>
          <a:lstStyle/>
          <a:p>
            <a:r>
              <a:rPr lang="hu-HU" dirty="0"/>
              <a:t>szóbeli, fizikai, szexuális, vagy lélektani </a:t>
            </a:r>
            <a:r>
              <a:rPr lang="hu-HU" dirty="0" smtClean="0"/>
              <a:t>bántalmazás</a:t>
            </a:r>
          </a:p>
          <a:p>
            <a:r>
              <a:rPr lang="hu-HU" dirty="0"/>
              <a:t>az elhanyagolás különböző </a:t>
            </a:r>
            <a:r>
              <a:rPr lang="hu-HU" dirty="0" smtClean="0"/>
              <a:t>formái </a:t>
            </a:r>
          </a:p>
          <a:p>
            <a:r>
              <a:rPr lang="hu-HU" dirty="0"/>
              <a:t>a szülők, vagy gondozók között előforduló </a:t>
            </a:r>
            <a:r>
              <a:rPr lang="hu-HU" dirty="0" smtClean="0"/>
              <a:t>erőszak</a:t>
            </a:r>
          </a:p>
          <a:p>
            <a:r>
              <a:rPr lang="hu-HU" dirty="0"/>
              <a:t>a kortársak között </a:t>
            </a:r>
            <a:r>
              <a:rPr lang="hu-HU" dirty="0" smtClean="0"/>
              <a:t>vagy a </a:t>
            </a:r>
            <a:r>
              <a:rPr lang="hu-HU" dirty="0"/>
              <a:t>közösségben megnyilvánuló nyílt </a:t>
            </a:r>
            <a:r>
              <a:rPr lang="hu-HU" dirty="0" smtClean="0"/>
              <a:t>erőszak </a:t>
            </a:r>
            <a:endParaRPr lang="hu-HU" dirty="0"/>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139" name="“Jesus grew in wisdom, stature, and favor with God and all the people.”"/>
          <p:cNvSpPr txBox="1">
            <a:spLocks noGrp="1"/>
          </p:cNvSpPr>
          <p:nvPr>
            <p:ph type="title"/>
          </p:nvPr>
        </p:nvSpPr>
        <p:spPr>
          <a:xfrm>
            <a:off x="810023" y="1209368"/>
            <a:ext cx="8909164" cy="3893619"/>
          </a:xfrm>
          <a:prstGeom prst="rect">
            <a:avLst/>
          </a:prstGeom>
        </p:spPr>
        <p:txBody>
          <a:bodyPr>
            <a:normAutofit fontScale="90000"/>
          </a:bodyPr>
          <a:lstStyle/>
          <a:p>
            <a:pPr algn="ctr"/>
            <a:r>
              <a:rPr lang="hu-HU" dirty="0">
                <a:solidFill>
                  <a:srgbClr val="002060"/>
                </a:solidFill>
              </a:rPr>
              <a:t>„Jézus pedig gyarapodott bölcsességben és testének állapotában, és az Isten és emberek előtt való kedvességben.” </a:t>
            </a:r>
          </a:p>
        </p:txBody>
      </p:sp>
      <p:sp>
        <p:nvSpPr>
          <p:cNvPr id="140" name="Luke 2:52"/>
          <p:cNvSpPr txBox="1">
            <a:spLocks noGrp="1"/>
          </p:cNvSpPr>
          <p:nvPr>
            <p:ph type="body" sz="quarter" idx="1"/>
          </p:nvPr>
        </p:nvSpPr>
        <p:spPr>
          <a:xfrm>
            <a:off x="1252474" y="5129974"/>
            <a:ext cx="7196582" cy="558800"/>
          </a:xfrm>
          <a:prstGeom prst="rect">
            <a:avLst/>
          </a:prstGeom>
        </p:spPr>
        <p:txBody>
          <a:bodyPr/>
          <a:lstStyle/>
          <a:p>
            <a:r>
              <a:rPr lang="hu-HU" dirty="0" smtClean="0"/>
              <a:t>Lukács 2:52</a:t>
            </a:r>
            <a:endParaRPr lang="hu-HU" dirty="0"/>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143" name="Psychological and spiritual maturity (wisdom)…"/>
          <p:cNvSpPr txBox="1">
            <a:spLocks noGrp="1"/>
          </p:cNvSpPr>
          <p:nvPr>
            <p:ph type="body" sz="half" idx="1"/>
          </p:nvPr>
        </p:nvSpPr>
        <p:spPr>
          <a:xfrm>
            <a:off x="4159045" y="1135626"/>
            <a:ext cx="7196343" cy="4725424"/>
          </a:xfrm>
          <a:prstGeom prst="rect">
            <a:avLst/>
          </a:prstGeom>
        </p:spPr>
        <p:txBody>
          <a:bodyPr/>
          <a:lstStyle/>
          <a:p>
            <a:endParaRPr dirty="0"/>
          </a:p>
          <a:p>
            <a:r>
              <a:rPr lang="hu-HU" dirty="0"/>
              <a:t>Lelki és szellemi érettségben (bölcsességben</a:t>
            </a:r>
            <a:r>
              <a:rPr lang="hu-HU" dirty="0" smtClean="0"/>
              <a:t>). </a:t>
            </a:r>
          </a:p>
          <a:p>
            <a:r>
              <a:rPr lang="hu-HU" dirty="0" smtClean="0"/>
              <a:t>F</a:t>
            </a:r>
            <a:r>
              <a:rPr lang="pt-BR" dirty="0" smtClean="0"/>
              <a:t>izikai egészség</a:t>
            </a:r>
            <a:r>
              <a:rPr lang="hu-HU" dirty="0" smtClean="0"/>
              <a:t>ben és erőben</a:t>
            </a:r>
            <a:r>
              <a:rPr lang="pt-BR" dirty="0" smtClean="0"/>
              <a:t> (</a:t>
            </a:r>
            <a:r>
              <a:rPr lang="hu-HU" dirty="0" smtClean="0"/>
              <a:t>a </a:t>
            </a:r>
            <a:r>
              <a:rPr lang="pt-BR" dirty="0" smtClean="0"/>
              <a:t>termete</a:t>
            </a:r>
            <a:r>
              <a:rPr lang="pt-BR" dirty="0"/>
              <a:t>). </a:t>
            </a:r>
          </a:p>
          <a:p>
            <a:r>
              <a:rPr lang="hu-HU" dirty="0" smtClean="0"/>
              <a:t>A </a:t>
            </a:r>
            <a:r>
              <a:rPr lang="hu-HU" dirty="0" smtClean="0"/>
              <a:t>jellemében </a:t>
            </a:r>
            <a:r>
              <a:rPr lang="hu-HU" dirty="0" smtClean="0"/>
              <a:t>és személyiségében (szívességben, kedvességben).</a:t>
            </a:r>
            <a:endParaRPr lang="hu-HU" dirty="0"/>
          </a:p>
        </p:txBody>
      </p:sp>
      <p:sp>
        <p:nvSpPr>
          <p:cNvPr id="144" name="Text Placeholder 3"/>
          <p:cNvSpPr>
            <a:spLocks noGrp="1"/>
          </p:cNvSpPr>
          <p:nvPr>
            <p:ph type="body" idx="21"/>
          </p:nvPr>
        </p:nvSpPr>
        <p:spPr>
          <a:xfrm>
            <a:off x="836612" y="1679809"/>
            <a:ext cx="3932239" cy="3811588"/>
          </a:xfrm>
          <a:prstGeom prst="rect">
            <a:avLst/>
          </a:prstGeom>
        </p:spPr>
        <p:txBody>
          <a:bodyPr>
            <a:normAutofit/>
          </a:bodyPr>
          <a:lstStyle/>
          <a:p>
            <a:pPr marL="0" indent="0">
              <a:buNone/>
            </a:pPr>
            <a:r>
              <a:rPr lang="hu-HU" sz="4400" dirty="0" smtClean="0">
                <a:solidFill>
                  <a:srgbClr val="002060"/>
                </a:solidFill>
                <a:latin typeface="Calibri Light" panose="020F0302020204030204" pitchFamily="34" charset="0"/>
                <a:cs typeface="Calibri Light" panose="020F0302020204030204" pitchFamily="34" charset="0"/>
              </a:rPr>
              <a:t>Jézus növekedett </a:t>
            </a:r>
          </a:p>
          <a:p>
            <a:pPr marL="0" indent="0">
              <a:buNone/>
            </a:pPr>
            <a:r>
              <a:rPr lang="hu-HU" sz="4400" dirty="0" smtClean="0">
                <a:solidFill>
                  <a:srgbClr val="002060"/>
                </a:solidFill>
                <a:latin typeface="Calibri Light" panose="020F0302020204030204" pitchFamily="34" charset="0"/>
                <a:cs typeface="Calibri Light" panose="020F0302020204030204" pitchFamily="34" charset="0"/>
              </a:rPr>
              <a:t>&gt;&gt;&gt;</a:t>
            </a:r>
            <a:endParaRPr lang="hu-HU" sz="4400" dirty="0">
              <a:solidFill>
                <a:srgbClr val="002060"/>
              </a:solidFill>
              <a:latin typeface="Calibri Light" panose="020F0302020204030204" pitchFamily="34" charset="0"/>
              <a:cs typeface="Calibri Light" panose="020F0302020204030204" pitchFamily="34" charset="0"/>
            </a:endParaRP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144" name="Text Placeholder 3"/>
          <p:cNvSpPr>
            <a:spLocks noGrp="1"/>
          </p:cNvSpPr>
          <p:nvPr>
            <p:ph type="body" idx="21"/>
          </p:nvPr>
        </p:nvSpPr>
        <p:spPr>
          <a:xfrm>
            <a:off x="578363" y="1706086"/>
            <a:ext cx="9352021" cy="3811588"/>
          </a:xfrm>
          <a:prstGeom prst="rect">
            <a:avLst/>
          </a:prstGeom>
        </p:spPr>
        <p:txBody>
          <a:bodyPr>
            <a:normAutofit/>
          </a:bodyPr>
          <a:lstStyle/>
          <a:p>
            <a:pPr marL="0" indent="0">
              <a:lnSpc>
                <a:spcPct val="100000"/>
              </a:lnSpc>
              <a:buNone/>
            </a:pPr>
            <a:r>
              <a:rPr lang="hu-HU" sz="3600" dirty="0">
                <a:latin typeface="Calibri Light" panose="020F0302020204030204" pitchFamily="34" charset="0"/>
                <a:cs typeface="Calibri Light" panose="020F0302020204030204" pitchFamily="34" charset="0"/>
              </a:rPr>
              <a:t>„Gyors felfogású volt, a dolgok mélyére látott, korát meghaladóan komoly és bölcs. Emellett jelleme csodálatosan kiegyensúlyozott volt. Szellemi és fizikai képességei fokozatosan bontakoztak ki a gyermekkor törvényszerűségeinek megfelelően.”</a:t>
            </a:r>
          </a:p>
        </p:txBody>
      </p:sp>
      <p:sp>
        <p:nvSpPr>
          <p:cNvPr id="2" name="TextBox 1">
            <a:extLst>
              <a:ext uri="{FF2B5EF4-FFF2-40B4-BE49-F238E27FC236}">
                <a16:creationId xmlns:a16="http://schemas.microsoft.com/office/drawing/2014/main" xmlns="" id="{CB4196F6-D3A9-C743-B5B9-2C1C6DB53E6A}"/>
              </a:ext>
            </a:extLst>
          </p:cNvPr>
          <p:cNvSpPr txBox="1"/>
          <p:nvPr/>
        </p:nvSpPr>
        <p:spPr>
          <a:xfrm>
            <a:off x="457201" y="5353665"/>
            <a:ext cx="9473183" cy="8309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2400" b="0" i="0" u="none" strike="noStrike" cap="none" spc="0" normalizeH="0" baseline="0" dirty="0">
                <a:ln>
                  <a:noFill/>
                </a:ln>
                <a:solidFill>
                  <a:schemeClr val="bg1">
                    <a:lumMod val="50000"/>
                  </a:schemeClr>
                </a:solidFill>
                <a:effectLst/>
                <a:uFillTx/>
                <a:ea typeface="+mj-ea"/>
                <a:sym typeface="Calibri"/>
              </a:rPr>
              <a:t>Ellen G. </a:t>
            </a:r>
            <a:r>
              <a:rPr kumimoji="0" lang="en-US" sz="2400" b="0" i="0" u="none" strike="noStrike" cap="none" spc="0" normalizeH="0" baseline="0" dirty="0" smtClean="0">
                <a:ln>
                  <a:noFill/>
                </a:ln>
                <a:solidFill>
                  <a:schemeClr val="bg1">
                    <a:lumMod val="50000"/>
                  </a:schemeClr>
                </a:solidFill>
                <a:effectLst/>
                <a:uFillTx/>
                <a:ea typeface="+mj-ea"/>
                <a:sym typeface="Calibri"/>
              </a:rPr>
              <a:t>White</a:t>
            </a:r>
            <a:r>
              <a:rPr kumimoji="0" lang="hu-HU" sz="2400" b="0" i="0" u="none" strike="noStrike" cap="none" spc="0" normalizeH="0" baseline="0" dirty="0" smtClean="0">
                <a:ln>
                  <a:noFill/>
                </a:ln>
                <a:solidFill>
                  <a:schemeClr val="bg1">
                    <a:lumMod val="50000"/>
                  </a:schemeClr>
                </a:solidFill>
                <a:effectLst/>
                <a:uFillTx/>
                <a:ea typeface="+mj-ea"/>
                <a:sym typeface="Calibri"/>
              </a:rPr>
              <a:t>:</a:t>
            </a:r>
            <a:endParaRPr kumimoji="0" lang="en-US" sz="2400" b="0" i="0" u="none" strike="noStrike" cap="none" spc="0" normalizeH="0" baseline="0" dirty="0">
              <a:ln>
                <a:noFill/>
              </a:ln>
              <a:solidFill>
                <a:schemeClr val="bg1">
                  <a:lumMod val="50000"/>
                </a:schemeClr>
              </a:solidFill>
              <a:effectLst/>
              <a:uFillTx/>
              <a:ea typeface="+mj-ea"/>
              <a:sym typeface="Calibri"/>
            </a:endParaRPr>
          </a:p>
          <a:p>
            <a:pPr marL="0" marR="0" indent="0" algn="l" defTabSz="914400" rtl="0" fontAlgn="auto" latinLnBrk="0" hangingPunct="0">
              <a:lnSpc>
                <a:spcPct val="100000"/>
              </a:lnSpc>
              <a:spcBef>
                <a:spcPts val="0"/>
              </a:spcBef>
              <a:spcAft>
                <a:spcPts val="0"/>
              </a:spcAft>
              <a:buClrTx/>
              <a:buSzTx/>
              <a:buFontTx/>
              <a:buNone/>
              <a:tabLst/>
            </a:pPr>
            <a:r>
              <a:rPr lang="hu-HU" sz="2400" i="1" dirty="0" smtClean="0">
                <a:solidFill>
                  <a:schemeClr val="bg1">
                    <a:lumMod val="50000"/>
                  </a:schemeClr>
                </a:solidFill>
              </a:rPr>
              <a:t>Jézus élete </a:t>
            </a:r>
            <a:r>
              <a:rPr lang="hu-HU" sz="2400" dirty="0" smtClean="0">
                <a:solidFill>
                  <a:schemeClr val="bg1">
                    <a:lumMod val="50000"/>
                  </a:schemeClr>
                </a:solidFill>
              </a:rPr>
              <a:t>68. o.</a:t>
            </a:r>
            <a:endParaRPr kumimoji="0" lang="hu-HU" sz="2400" b="0" i="0" u="none" strike="noStrike" cap="none" spc="0" normalizeH="0" baseline="0" dirty="0">
              <a:ln>
                <a:noFill/>
              </a:ln>
              <a:solidFill>
                <a:schemeClr val="bg1">
                  <a:lumMod val="50000"/>
                </a:schemeClr>
              </a:solidFill>
              <a:effectLst/>
              <a:uFillTx/>
              <a:sym typeface="Calibri"/>
            </a:endParaRPr>
          </a:p>
        </p:txBody>
      </p:sp>
    </p:spTree>
    <p:extLst>
      <p:ext uri="{BB962C8B-B14F-4D97-AF65-F5344CB8AC3E}">
        <p14:creationId xmlns:p14="http://schemas.microsoft.com/office/powerpoint/2010/main" val="446704341"/>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147" name="Protection…"/>
          <p:cNvSpPr txBox="1">
            <a:spLocks noGrp="1"/>
          </p:cNvSpPr>
          <p:nvPr>
            <p:ph type="body" sz="half" idx="1"/>
          </p:nvPr>
        </p:nvSpPr>
        <p:spPr>
          <a:prstGeom prst="rect">
            <a:avLst/>
          </a:prstGeom>
        </p:spPr>
        <p:txBody>
          <a:bodyPr>
            <a:normAutofit lnSpcReduction="10000"/>
          </a:bodyPr>
          <a:lstStyle/>
          <a:p>
            <a:endParaRPr dirty="0"/>
          </a:p>
          <a:p>
            <a:pPr marL="685800" lvl="1" indent="-228600"/>
            <a:r>
              <a:rPr lang="hu-HU" dirty="0" smtClean="0"/>
              <a:t>fizikai</a:t>
            </a:r>
          </a:p>
          <a:p>
            <a:pPr marL="685800" lvl="1" indent="-228600"/>
            <a:r>
              <a:rPr lang="hu-HU" dirty="0" smtClean="0"/>
              <a:t>érzelmi</a:t>
            </a:r>
          </a:p>
          <a:p>
            <a:pPr marL="685800" lvl="1" indent="-228600"/>
            <a:r>
              <a:rPr lang="hu-HU" dirty="0" smtClean="0"/>
              <a:t>lelki</a:t>
            </a:r>
          </a:p>
          <a:p>
            <a:pPr marL="685800" lvl="1" indent="-228600"/>
            <a:r>
              <a:rPr lang="hu-HU" dirty="0" smtClean="0"/>
              <a:t>szexuális</a:t>
            </a:r>
          </a:p>
          <a:p>
            <a:pPr marL="685800" lvl="1" indent="-228600"/>
            <a:r>
              <a:rPr lang="hu-HU" dirty="0" smtClean="0"/>
              <a:t>pszichológiai</a:t>
            </a:r>
          </a:p>
          <a:p>
            <a:pPr marL="685800" lvl="1" indent="-228600"/>
            <a:endParaRPr lang="hu-HU" dirty="0"/>
          </a:p>
          <a:p>
            <a:pPr marL="685800" lvl="1" indent="-228600"/>
            <a:r>
              <a:rPr lang="hu-HU" dirty="0"/>
              <a:t>Védelemre </a:t>
            </a:r>
          </a:p>
          <a:p>
            <a:pPr marL="685800" lvl="1" indent="-228600"/>
            <a:r>
              <a:rPr lang="hu-HU" dirty="0"/>
              <a:t>Biztonságra</a:t>
            </a:r>
          </a:p>
          <a:p>
            <a:pPr marL="685800" lvl="1" indent="-228600"/>
            <a:endParaRPr dirty="0"/>
          </a:p>
        </p:txBody>
      </p:sp>
      <p:sp>
        <p:nvSpPr>
          <p:cNvPr id="148" name="Text Placeholder 3"/>
          <p:cNvSpPr>
            <a:spLocks noGrp="1"/>
          </p:cNvSpPr>
          <p:nvPr>
            <p:ph type="body" idx="21"/>
          </p:nvPr>
        </p:nvSpPr>
        <p:spPr>
          <a:xfrm>
            <a:off x="339213" y="1518443"/>
            <a:ext cx="4585212" cy="4690628"/>
          </a:xfrm>
          <a:prstGeom prst="rect">
            <a:avLst/>
          </a:prstGeom>
        </p:spPr>
        <p:txBody>
          <a:bodyPr>
            <a:normAutofit fontScale="92500" lnSpcReduction="10000"/>
          </a:bodyPr>
          <a:lstStyle/>
          <a:p>
            <a:pPr marL="0" indent="0">
              <a:buSzTx/>
              <a:buFontTx/>
              <a:buNone/>
              <a:defRPr sz="1600"/>
            </a:pPr>
            <a:r>
              <a:rPr lang="hu-HU" sz="4400" dirty="0" smtClean="0">
                <a:solidFill>
                  <a:srgbClr val="002060"/>
                </a:solidFill>
                <a:latin typeface="Calibri Light" panose="020F0302020204030204" pitchFamily="34" charset="0"/>
                <a:cs typeface="Calibri Light" panose="020F0302020204030204" pitchFamily="34" charset="0"/>
              </a:rPr>
              <a:t>Ahhoz</a:t>
            </a:r>
            <a:r>
              <a:rPr lang="hu-HU" sz="4400" dirty="0">
                <a:solidFill>
                  <a:srgbClr val="002060"/>
                </a:solidFill>
                <a:latin typeface="Calibri Light" panose="020F0302020204030204" pitchFamily="34" charset="0"/>
                <a:cs typeface="Calibri Light" panose="020F0302020204030204" pitchFamily="34" charset="0"/>
              </a:rPr>
              <a:t>, hogy a legjobb lehetőségük legyen Jézushoz hasonlóan </a:t>
            </a:r>
            <a:r>
              <a:rPr lang="hu-HU" sz="4400" dirty="0" smtClean="0">
                <a:solidFill>
                  <a:srgbClr val="002060"/>
                </a:solidFill>
                <a:latin typeface="Calibri Light" panose="020F0302020204030204" pitchFamily="34" charset="0"/>
                <a:cs typeface="Calibri Light" panose="020F0302020204030204" pitchFamily="34" charset="0"/>
              </a:rPr>
              <a:t>gyarapodni, gyermekeinknek szükségük van</a:t>
            </a:r>
          </a:p>
          <a:p>
            <a:pPr marL="0" indent="0">
              <a:buSzTx/>
              <a:buFontTx/>
              <a:buNone/>
              <a:defRPr sz="1600"/>
            </a:pPr>
            <a:r>
              <a:rPr lang="hu-HU" sz="4400" dirty="0" smtClean="0">
                <a:solidFill>
                  <a:srgbClr val="002060"/>
                </a:solidFill>
                <a:latin typeface="Calibri Light" panose="020F0302020204030204" pitchFamily="34" charset="0"/>
                <a:cs typeface="Calibri Light" panose="020F0302020204030204" pitchFamily="34" charset="0"/>
              </a:rPr>
              <a:t> &gt;&gt;&gt;</a:t>
            </a:r>
            <a:endParaRPr lang="hu-HU" sz="4400" dirty="0">
              <a:solidFill>
                <a:srgbClr val="002060"/>
              </a:solidFill>
              <a:latin typeface="Calibri Light" panose="020F0302020204030204" pitchFamily="34" charset="0"/>
              <a:cs typeface="Calibri Light" panose="020F0302020204030204" pitchFamily="34" charset="0"/>
            </a:endParaRP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150" name="Solutions for preventing adverse childhood experiences must begin in the home."/>
          <p:cNvSpPr txBox="1">
            <a:spLocks noGrp="1"/>
          </p:cNvSpPr>
          <p:nvPr>
            <p:ph type="title"/>
          </p:nvPr>
        </p:nvSpPr>
        <p:spPr>
          <a:xfrm>
            <a:off x="831850" y="1709738"/>
            <a:ext cx="7781798" cy="3520630"/>
          </a:xfrm>
          <a:prstGeom prst="rect">
            <a:avLst/>
          </a:prstGeom>
        </p:spPr>
        <p:txBody>
          <a:bodyPr>
            <a:normAutofit/>
          </a:bodyPr>
          <a:lstStyle/>
          <a:p>
            <a:r>
              <a:rPr lang="hu-HU" sz="5400" dirty="0">
                <a:solidFill>
                  <a:srgbClr val="002060"/>
                </a:solidFill>
              </a:rPr>
              <a:t>„A kisgyermekkori káros élmények megelőzésének a keresztény otthonban kell kezdődnie</a:t>
            </a:r>
            <a:r>
              <a:rPr lang="hu-HU" sz="5400" dirty="0" smtClean="0">
                <a:solidFill>
                  <a:srgbClr val="002060"/>
                </a:solidFill>
              </a:rPr>
              <a:t>.” </a:t>
            </a:r>
            <a:endParaRPr lang="hu-HU" sz="5400" dirty="0">
              <a:solidFill>
                <a:srgbClr val="002060"/>
              </a:solidFill>
            </a:endParaRPr>
          </a:p>
        </p:txBody>
      </p:sp>
      <p:sp>
        <p:nvSpPr>
          <p:cNvPr id="151" name="Sarah McDugal"/>
          <p:cNvSpPr txBox="1">
            <a:spLocks noGrp="1"/>
          </p:cNvSpPr>
          <p:nvPr>
            <p:ph type="body" sz="quarter" idx="1"/>
          </p:nvPr>
        </p:nvSpPr>
        <p:spPr>
          <a:xfrm>
            <a:off x="831850" y="5285232"/>
            <a:ext cx="4599686" cy="437748"/>
          </a:xfrm>
          <a:prstGeom prst="rect">
            <a:avLst/>
          </a:prstGeom>
        </p:spPr>
        <p:txBody>
          <a:bodyPr/>
          <a:lstStyle/>
          <a:p>
            <a:r>
              <a:rPr dirty="0"/>
              <a:t>Sarah </a:t>
            </a:r>
            <a:r>
              <a:rPr dirty="0" err="1"/>
              <a:t>McDugal</a:t>
            </a:r>
            <a:endParaRPr dirty="0"/>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153" name="Home is not safe when children are:"/>
          <p:cNvSpPr txBox="1">
            <a:spLocks noGrp="1"/>
          </p:cNvSpPr>
          <p:nvPr>
            <p:ph type="title"/>
          </p:nvPr>
        </p:nvSpPr>
        <p:spPr>
          <a:xfrm>
            <a:off x="307848" y="1027874"/>
            <a:ext cx="10515600" cy="1325563"/>
          </a:xfrm>
          <a:prstGeom prst="rect">
            <a:avLst/>
          </a:prstGeom>
        </p:spPr>
        <p:txBody>
          <a:bodyPr/>
          <a:lstStyle/>
          <a:p>
            <a:r>
              <a:rPr lang="hu-HU" b="1" dirty="0" smtClean="0"/>
              <a:t>Nem biztonságos az otthon, ha a gyermekek:</a:t>
            </a:r>
            <a:endParaRPr lang="hu-HU" b="1" dirty="0"/>
          </a:p>
        </p:txBody>
      </p:sp>
      <p:sp>
        <p:nvSpPr>
          <p:cNvPr id="154" name="Watching their father abuse their mother.…"/>
          <p:cNvSpPr txBox="1">
            <a:spLocks noGrp="1"/>
          </p:cNvSpPr>
          <p:nvPr>
            <p:ph type="body" idx="1"/>
          </p:nvPr>
        </p:nvSpPr>
        <p:spPr>
          <a:xfrm>
            <a:off x="307848" y="2488374"/>
            <a:ext cx="9831234" cy="4351338"/>
          </a:xfrm>
          <a:prstGeom prst="rect">
            <a:avLst/>
          </a:prstGeom>
        </p:spPr>
        <p:txBody>
          <a:bodyPr>
            <a:normAutofit fontScale="92500" lnSpcReduction="10000"/>
          </a:bodyPr>
          <a:lstStyle/>
          <a:p>
            <a:r>
              <a:rPr lang="hu-HU" b="1" dirty="0" smtClean="0"/>
              <a:t>Látják, </a:t>
            </a:r>
            <a:r>
              <a:rPr lang="hu-HU" dirty="0" smtClean="0"/>
              <a:t>ahogy apjuk bántalmazza anyukájukat.</a:t>
            </a:r>
          </a:p>
          <a:p>
            <a:r>
              <a:rPr lang="hu-HU" dirty="0" smtClean="0"/>
              <a:t>Családtagok</a:t>
            </a:r>
            <a:r>
              <a:rPr lang="hu-HU" dirty="0"/>
              <a:t>, vagy bizalmas barátok molesztálják, szexuálisan </a:t>
            </a:r>
            <a:r>
              <a:rPr lang="hu-HU" b="1" dirty="0"/>
              <a:t>bántalmazzák őket. </a:t>
            </a:r>
            <a:endParaRPr lang="hu-HU" dirty="0" smtClean="0"/>
          </a:p>
          <a:p>
            <a:r>
              <a:rPr lang="hu-HU" b="1" dirty="0" smtClean="0"/>
              <a:t>Félelemben élnek </a:t>
            </a:r>
            <a:r>
              <a:rPr lang="hu-HU" dirty="0" smtClean="0"/>
              <a:t>a kritizálás és a durva szavak miatt.</a:t>
            </a:r>
          </a:p>
          <a:p>
            <a:r>
              <a:rPr lang="hu-HU" dirty="0" smtClean="0"/>
              <a:t>A hibáik miatt </a:t>
            </a:r>
            <a:r>
              <a:rPr lang="hu-HU" b="1" dirty="0" smtClean="0"/>
              <a:t>megszégyenítik </a:t>
            </a:r>
            <a:r>
              <a:rPr lang="hu-HU" dirty="0" smtClean="0"/>
              <a:t>őket és hatalmaskodnak felettük. </a:t>
            </a:r>
          </a:p>
          <a:p>
            <a:r>
              <a:rPr lang="hu-HU" b="1" dirty="0" smtClean="0"/>
              <a:t>Nem fejezhetik kis szabadon </a:t>
            </a:r>
            <a:r>
              <a:rPr lang="hu-HU" dirty="0" smtClean="0"/>
              <a:t>az érzéseiket és véleményüket. </a:t>
            </a:r>
          </a:p>
          <a:p>
            <a:r>
              <a:rPr lang="hu-HU" b="1" dirty="0" smtClean="0"/>
              <a:t>Elhallgattatják </a:t>
            </a:r>
            <a:r>
              <a:rPr lang="hu-HU" dirty="0" smtClean="0"/>
              <a:t>lelki témákkal kapcsolatos kérdéseiket.</a:t>
            </a:r>
          </a:p>
          <a:p>
            <a:r>
              <a:rPr lang="hu-HU" b="1" dirty="0" smtClean="0"/>
              <a:t>Olyan </a:t>
            </a:r>
            <a:r>
              <a:rPr lang="hu-HU" b="1" dirty="0"/>
              <a:t>mintát látnak, hogy apjuk és férfi rokonaik kizsákmányolják </a:t>
            </a:r>
            <a:r>
              <a:rPr lang="hu-HU" dirty="0"/>
              <a:t>a nőket és hatalmaskodnak rajtuk ahelyett, hogy Jézus példája szerint vezetnék, </a:t>
            </a:r>
            <a:r>
              <a:rPr lang="hu-HU" dirty="0" smtClean="0"/>
              <a:t>szolgálnák </a:t>
            </a:r>
            <a:r>
              <a:rPr lang="hu-HU" dirty="0"/>
              <a:t>és óvnák </a:t>
            </a:r>
            <a:r>
              <a:rPr lang="hu-HU" dirty="0" smtClean="0"/>
              <a:t>őket.</a:t>
            </a:r>
            <a:endParaRPr lang="hu-HU" dirty="0"/>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156" name="“The atmosphere surrounding the souls of fathers and mothers fills the whole house, and is felt in every department of the home.”"/>
          <p:cNvSpPr txBox="1">
            <a:spLocks noGrp="1"/>
          </p:cNvSpPr>
          <p:nvPr>
            <p:ph type="title"/>
          </p:nvPr>
        </p:nvSpPr>
        <p:spPr>
          <a:xfrm>
            <a:off x="831850" y="2085055"/>
            <a:ext cx="8970518" cy="2852737"/>
          </a:xfrm>
          <a:prstGeom prst="rect">
            <a:avLst/>
          </a:prstGeom>
        </p:spPr>
        <p:txBody>
          <a:bodyPr>
            <a:normAutofit/>
          </a:bodyPr>
          <a:lstStyle>
            <a:lvl1pPr defTabSz="758951">
              <a:defRPr sz="4980"/>
            </a:lvl1pPr>
          </a:lstStyle>
          <a:p>
            <a:r>
              <a:rPr lang="hu-HU" sz="4800" dirty="0">
                <a:solidFill>
                  <a:srgbClr val="002060"/>
                </a:solidFill>
              </a:rPr>
              <a:t>„Az apák és anyák lelkét körülvevő légkör betölti az egész házat, és az érezhető az otthon minden részében</a:t>
            </a:r>
            <a:r>
              <a:rPr lang="hu-HU" sz="4800" dirty="0" smtClean="0">
                <a:solidFill>
                  <a:srgbClr val="002060"/>
                </a:solidFill>
              </a:rPr>
              <a:t>.”</a:t>
            </a:r>
            <a:endParaRPr lang="hu-HU" sz="4800" dirty="0">
              <a:solidFill>
                <a:srgbClr val="002060"/>
              </a:solidFill>
            </a:endParaRPr>
          </a:p>
        </p:txBody>
      </p:sp>
      <p:sp>
        <p:nvSpPr>
          <p:cNvPr id="157" name="Ellen G. White Adventist Home, p16"/>
          <p:cNvSpPr txBox="1">
            <a:spLocks noGrp="1"/>
          </p:cNvSpPr>
          <p:nvPr>
            <p:ph type="body" sz="quarter" idx="1"/>
          </p:nvPr>
        </p:nvSpPr>
        <p:spPr>
          <a:xfrm>
            <a:off x="831850" y="4964779"/>
            <a:ext cx="8403590" cy="823786"/>
          </a:xfrm>
          <a:prstGeom prst="rect">
            <a:avLst/>
          </a:prstGeom>
        </p:spPr>
        <p:txBody>
          <a:bodyPr/>
          <a:lstStyle/>
          <a:p>
            <a:r>
              <a:rPr dirty="0"/>
              <a:t>Ellen G. </a:t>
            </a:r>
            <a:r>
              <a:rPr dirty="0" smtClean="0"/>
              <a:t>White</a:t>
            </a:r>
            <a:r>
              <a:rPr lang="hu-HU" dirty="0" smtClean="0"/>
              <a:t>:</a:t>
            </a:r>
            <a:r>
              <a:rPr dirty="0"/>
              <a:t/>
            </a:r>
            <a:br>
              <a:rPr dirty="0"/>
            </a:br>
            <a:r>
              <a:rPr lang="hu-HU" i="1" dirty="0" smtClean="0"/>
              <a:t>A boldog otthon </a:t>
            </a:r>
            <a:r>
              <a:rPr lang="hu-HU" dirty="0" smtClean="0"/>
              <a:t>16.o.</a:t>
            </a:r>
            <a:endParaRPr lang="hu-HU" dirty="0"/>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105" name="Scripture"/>
          <p:cNvSpPr txBox="1">
            <a:spLocks noGrp="1"/>
          </p:cNvSpPr>
          <p:nvPr>
            <p:ph type="ctrTitle"/>
          </p:nvPr>
        </p:nvSpPr>
        <p:spPr>
          <a:xfrm>
            <a:off x="1061813" y="1122362"/>
            <a:ext cx="8312727" cy="2387601"/>
          </a:xfrm>
          <a:prstGeom prst="rect">
            <a:avLst/>
          </a:prstGeom>
        </p:spPr>
        <p:txBody>
          <a:bodyPr/>
          <a:lstStyle/>
          <a:p>
            <a:r>
              <a:rPr lang="hu-HU" b="1" dirty="0" smtClean="0"/>
              <a:t>Szentírás</a:t>
            </a:r>
            <a:endParaRPr b="1" dirty="0"/>
          </a:p>
        </p:txBody>
      </p:sp>
      <p:sp>
        <p:nvSpPr>
          <p:cNvPr id="106" name="“The Holy Spirit produces this kind of fruit in our lives:…"/>
          <p:cNvSpPr txBox="1">
            <a:spLocks noGrp="1"/>
          </p:cNvSpPr>
          <p:nvPr>
            <p:ph type="subTitle" sz="quarter" idx="1"/>
          </p:nvPr>
        </p:nvSpPr>
        <p:spPr>
          <a:xfrm>
            <a:off x="1061813" y="3602037"/>
            <a:ext cx="8312727" cy="2274328"/>
          </a:xfrm>
          <a:prstGeom prst="rect">
            <a:avLst/>
          </a:prstGeom>
        </p:spPr>
        <p:txBody>
          <a:bodyPr>
            <a:noAutofit/>
          </a:bodyPr>
          <a:lstStyle/>
          <a:p>
            <a:pPr defTabSz="832104">
              <a:spcBef>
                <a:spcPts val="900"/>
              </a:spcBef>
              <a:defRPr sz="2184"/>
            </a:pPr>
            <a:r>
              <a:rPr lang="hu-HU" sz="2800" dirty="0"/>
              <a:t>„De a Léleknek gyümölcse: szeretet, öröm, békesség, béketűrés, szívesség, jóság, hűség, szelídség, mértékletesség</a:t>
            </a:r>
            <a:r>
              <a:rPr lang="hu-HU" sz="2800" dirty="0" smtClean="0"/>
              <a:t>.”</a:t>
            </a:r>
          </a:p>
          <a:p>
            <a:pPr defTabSz="832104">
              <a:spcBef>
                <a:spcPts val="900"/>
              </a:spcBef>
              <a:defRPr sz="2184"/>
            </a:pPr>
            <a:r>
              <a:rPr lang="hu-HU" sz="2800" dirty="0" smtClean="0"/>
              <a:t>Galata 5:22</a:t>
            </a:r>
            <a:endParaRPr lang="hu-HU" sz="2800" dirty="0"/>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159" name="“In order to address the epidemic of aggression among our youth, we must assess the cultural norms that exist inside our homes.”"/>
          <p:cNvSpPr txBox="1">
            <a:spLocks noGrp="1"/>
          </p:cNvSpPr>
          <p:nvPr>
            <p:ph type="title"/>
          </p:nvPr>
        </p:nvSpPr>
        <p:spPr>
          <a:xfrm>
            <a:off x="427703" y="501446"/>
            <a:ext cx="9338089" cy="4011560"/>
          </a:xfrm>
          <a:prstGeom prst="rect">
            <a:avLst/>
          </a:prstGeom>
        </p:spPr>
        <p:txBody>
          <a:bodyPr>
            <a:noAutofit/>
          </a:bodyPr>
          <a:lstStyle>
            <a:lvl1pPr defTabSz="758951">
              <a:defRPr sz="4980"/>
            </a:lvl1pPr>
          </a:lstStyle>
          <a:p>
            <a:r>
              <a:rPr lang="hu-HU" sz="4000" dirty="0" smtClean="0"/>
              <a:t>“</a:t>
            </a:r>
            <a:r>
              <a:rPr lang="hu-HU" sz="4000" dirty="0">
                <a:solidFill>
                  <a:srgbClr val="002060"/>
                </a:solidFill>
              </a:rPr>
              <a:t>Az ifjúság körében elterjedt erőszak-járvány </a:t>
            </a:r>
            <a:r>
              <a:rPr lang="hu-HU" sz="4000" dirty="0" smtClean="0">
                <a:solidFill>
                  <a:srgbClr val="002060"/>
                </a:solidFill>
              </a:rPr>
              <a:t>kezelésének érdekében </a:t>
            </a:r>
            <a:r>
              <a:rPr lang="hu-HU" sz="4000" dirty="0">
                <a:solidFill>
                  <a:srgbClr val="002060"/>
                </a:solidFill>
              </a:rPr>
              <a:t>először is meg kell vizsgálnunk az otthonunkban fennálló kulturális normákat. </a:t>
            </a:r>
            <a:r>
              <a:rPr lang="hu-HU" sz="4000" dirty="0" smtClean="0">
                <a:solidFill>
                  <a:srgbClr val="002060"/>
                </a:solidFill>
              </a:rPr>
              <a:t>„</a:t>
            </a:r>
            <a:endParaRPr lang="hu-HU" sz="4000" dirty="0">
              <a:solidFill>
                <a:srgbClr val="002060"/>
              </a:solidFill>
            </a:endParaRPr>
          </a:p>
        </p:txBody>
      </p:sp>
      <p:sp>
        <p:nvSpPr>
          <p:cNvPr id="160" name="Sarah McDugal"/>
          <p:cNvSpPr txBox="1">
            <a:spLocks noGrp="1"/>
          </p:cNvSpPr>
          <p:nvPr>
            <p:ph type="body" sz="quarter" idx="1"/>
          </p:nvPr>
        </p:nvSpPr>
        <p:spPr>
          <a:xfrm>
            <a:off x="427703" y="5338917"/>
            <a:ext cx="10530349" cy="1076632"/>
          </a:xfrm>
          <a:prstGeom prst="rect">
            <a:avLst/>
          </a:prstGeom>
        </p:spPr>
        <p:txBody>
          <a:bodyPr/>
          <a:lstStyle/>
          <a:p>
            <a:r>
              <a:rPr dirty="0"/>
              <a:t>Sarah </a:t>
            </a:r>
            <a:r>
              <a:rPr dirty="0" err="1"/>
              <a:t>McDugal</a:t>
            </a:r>
            <a:endParaRPr dirty="0"/>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162" name="When our homes are structured on the concepts of power and control:"/>
          <p:cNvSpPr txBox="1">
            <a:spLocks noGrp="1"/>
          </p:cNvSpPr>
          <p:nvPr>
            <p:ph type="title"/>
          </p:nvPr>
        </p:nvSpPr>
        <p:spPr>
          <a:xfrm>
            <a:off x="435863" y="1362466"/>
            <a:ext cx="10515601" cy="1325564"/>
          </a:xfrm>
          <a:prstGeom prst="rect">
            <a:avLst/>
          </a:prstGeom>
        </p:spPr>
        <p:txBody>
          <a:bodyPr>
            <a:normAutofit/>
          </a:bodyPr>
          <a:lstStyle/>
          <a:p>
            <a:r>
              <a:rPr lang="hu-HU" dirty="0" smtClean="0"/>
              <a:t>Ha </a:t>
            </a:r>
            <a:r>
              <a:rPr lang="hu-HU" dirty="0"/>
              <a:t>az otthonunkban </a:t>
            </a:r>
            <a:r>
              <a:rPr lang="hu-HU" sz="3600" b="1" cap="small" dirty="0" smtClean="0">
                <a:solidFill>
                  <a:srgbClr val="C00000"/>
                </a:solidFill>
              </a:rPr>
              <a:t>erőszak</a:t>
            </a:r>
            <a:r>
              <a:rPr lang="hu-HU" b="1" cap="small" dirty="0" smtClean="0">
                <a:solidFill>
                  <a:srgbClr val="C00000"/>
                </a:solidFill>
              </a:rPr>
              <a:t> </a:t>
            </a:r>
            <a:r>
              <a:rPr lang="hu-HU" dirty="0" smtClean="0"/>
              <a:t>és </a:t>
            </a:r>
            <a:r>
              <a:rPr lang="hu-HU" sz="3600" b="1" cap="small" dirty="0" smtClean="0">
                <a:solidFill>
                  <a:srgbClr val="C00000"/>
                </a:solidFill>
              </a:rPr>
              <a:t>hatalmaskodás </a:t>
            </a:r>
            <a:r>
              <a:rPr lang="hu-HU" cap="small" dirty="0" smtClean="0"/>
              <a:t> </a:t>
            </a:r>
            <a:r>
              <a:rPr lang="hu-HU" dirty="0" smtClean="0"/>
              <a:t>uralkodik, akkor </a:t>
            </a:r>
            <a:endParaRPr lang="hu-HU" dirty="0"/>
          </a:p>
        </p:txBody>
      </p:sp>
      <p:sp>
        <p:nvSpPr>
          <p:cNvPr id="163" name="We unwittingly perpetuate these cycles back into the community at large…"/>
          <p:cNvSpPr txBox="1">
            <a:spLocks noGrp="1"/>
          </p:cNvSpPr>
          <p:nvPr>
            <p:ph type="body" idx="1"/>
          </p:nvPr>
        </p:nvSpPr>
        <p:spPr>
          <a:xfrm>
            <a:off x="435863" y="2802350"/>
            <a:ext cx="10515600" cy="3113541"/>
          </a:xfrm>
          <a:prstGeom prst="rect">
            <a:avLst/>
          </a:prstGeom>
        </p:spPr>
        <p:txBody>
          <a:bodyPr>
            <a:normAutofit lnSpcReduction="10000"/>
          </a:bodyPr>
          <a:lstStyle/>
          <a:p>
            <a:pPr marL="0" indent="0">
              <a:buNone/>
            </a:pPr>
            <a:r>
              <a:rPr lang="hu-HU" sz="3200" dirty="0"/>
              <a:t>akaratlanul is újra, meg újra </a:t>
            </a:r>
            <a:r>
              <a:rPr lang="hu-HU" sz="3200" dirty="0" smtClean="0"/>
              <a:t>állandósítjuk: </a:t>
            </a:r>
            <a:endParaRPr lang="hu-HU" dirty="0" smtClean="0"/>
          </a:p>
          <a:p>
            <a:pPr marL="685800" lvl="1" indent="-228600"/>
            <a:r>
              <a:rPr lang="hu-HU" dirty="0" smtClean="0"/>
              <a:t>az erőszak</a:t>
            </a:r>
          </a:p>
          <a:p>
            <a:pPr marL="685800" lvl="1" indent="-228600"/>
            <a:r>
              <a:rPr lang="hu-HU" dirty="0" smtClean="0"/>
              <a:t>a harag </a:t>
            </a:r>
          </a:p>
          <a:p>
            <a:pPr marL="685800" lvl="1" indent="-228600"/>
            <a:r>
              <a:rPr lang="hu-HU" dirty="0" smtClean="0"/>
              <a:t>a reménytelenség </a:t>
            </a:r>
          </a:p>
          <a:p>
            <a:pPr marL="685800" lvl="1" indent="-228600"/>
            <a:endParaRPr lang="hu-HU" dirty="0"/>
          </a:p>
          <a:p>
            <a:pPr marL="457200" lvl="1" indent="0">
              <a:buNone/>
            </a:pPr>
            <a:r>
              <a:rPr lang="hu-HU" sz="3200" dirty="0"/>
              <a:t>légkörét a </a:t>
            </a:r>
            <a:r>
              <a:rPr lang="hu-HU" sz="3200" dirty="0" smtClean="0"/>
              <a:t>közösségben. </a:t>
            </a:r>
            <a:endParaRPr lang="hu-HU" sz="3200" dirty="0"/>
          </a:p>
        </p:txBody>
      </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165" name="“God’s light came into the world, but people loved the darkness more than the light, for their actions were evil. All who do evil hate the light and refuse to go near it for fear their sins will be exposed."/>
          <p:cNvSpPr txBox="1">
            <a:spLocks noGrp="1"/>
          </p:cNvSpPr>
          <p:nvPr>
            <p:ph type="title"/>
          </p:nvPr>
        </p:nvSpPr>
        <p:spPr>
          <a:xfrm>
            <a:off x="368710" y="1061885"/>
            <a:ext cx="9674942" cy="4424515"/>
          </a:xfrm>
          <a:prstGeom prst="rect">
            <a:avLst/>
          </a:prstGeom>
        </p:spPr>
        <p:txBody>
          <a:bodyPr>
            <a:noAutofit/>
          </a:bodyPr>
          <a:lstStyle>
            <a:lvl1pPr defTabSz="612648">
              <a:defRPr sz="4020"/>
            </a:lvl1pPr>
          </a:lstStyle>
          <a:p>
            <a:r>
              <a:rPr lang="hu-HU" sz="4400" dirty="0" smtClean="0">
                <a:solidFill>
                  <a:srgbClr val="002060"/>
                </a:solidFill>
              </a:rPr>
              <a:t>„…a </a:t>
            </a:r>
            <a:r>
              <a:rPr lang="hu-HU" sz="4400" dirty="0">
                <a:solidFill>
                  <a:srgbClr val="002060"/>
                </a:solidFill>
              </a:rPr>
              <a:t>világosság e világra jött, és az emberek inkább szerették a sötétséget, mint a világosságot; mert az ő cselekedeteik gonoszak voltak. Mert minden, aki hamisan cselekszik, gyűlöli a világosságot és nem megy a világosságra, hogy az ő cselekedetei fel ne fedessenek</a:t>
            </a:r>
            <a:r>
              <a:rPr lang="hu-HU" sz="4400" dirty="0" smtClean="0">
                <a:solidFill>
                  <a:srgbClr val="002060"/>
                </a:solidFill>
              </a:rPr>
              <a:t>.”</a:t>
            </a:r>
            <a:endParaRPr lang="hu-HU" sz="4400" dirty="0"/>
          </a:p>
        </p:txBody>
      </p:sp>
      <p:sp>
        <p:nvSpPr>
          <p:cNvPr id="166" name="John 3:19-21"/>
          <p:cNvSpPr txBox="1">
            <a:spLocks noGrp="1"/>
          </p:cNvSpPr>
          <p:nvPr>
            <p:ph type="body" sz="quarter" idx="1"/>
          </p:nvPr>
        </p:nvSpPr>
        <p:spPr>
          <a:xfrm>
            <a:off x="368710" y="5810865"/>
            <a:ext cx="9512398" cy="855405"/>
          </a:xfrm>
          <a:prstGeom prst="rect">
            <a:avLst/>
          </a:prstGeom>
        </p:spPr>
        <p:txBody>
          <a:bodyPr/>
          <a:lstStyle/>
          <a:p>
            <a:r>
              <a:rPr lang="hu-HU" dirty="0" smtClean="0"/>
              <a:t>János  3:19-21</a:t>
            </a:r>
            <a:endParaRPr lang="hu-HU" dirty="0"/>
          </a:p>
        </p:txBody>
      </p:sp>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168" name="“But those who do what is right come to the light so others can see that they are doing what God wants.”"/>
          <p:cNvSpPr txBox="1">
            <a:spLocks noGrp="1"/>
          </p:cNvSpPr>
          <p:nvPr>
            <p:ph type="title"/>
          </p:nvPr>
        </p:nvSpPr>
        <p:spPr>
          <a:xfrm>
            <a:off x="575187" y="1371601"/>
            <a:ext cx="8294493" cy="3483768"/>
          </a:xfrm>
          <a:prstGeom prst="rect">
            <a:avLst/>
          </a:prstGeom>
        </p:spPr>
        <p:txBody>
          <a:bodyPr>
            <a:normAutofit fontScale="90000"/>
          </a:bodyPr>
          <a:lstStyle>
            <a:lvl1pPr defTabSz="822959">
              <a:defRPr sz="5400"/>
            </a:lvl1pPr>
          </a:lstStyle>
          <a:p>
            <a:r>
              <a:rPr lang="hu-HU" dirty="0" smtClean="0">
                <a:solidFill>
                  <a:srgbClr val="002060"/>
                </a:solidFill>
              </a:rPr>
              <a:t>…Aki </a:t>
            </a:r>
            <a:r>
              <a:rPr lang="hu-HU" dirty="0">
                <a:solidFill>
                  <a:srgbClr val="002060"/>
                </a:solidFill>
              </a:rPr>
              <a:t>pedig az igazságot cselekszi, az a világosságra megy, hogy az ő cselekedetei nyilvánvalókká legyenek, hogy Isten szerint való cselekedetek.” </a:t>
            </a:r>
          </a:p>
        </p:txBody>
      </p:sp>
      <p:sp>
        <p:nvSpPr>
          <p:cNvPr id="169" name="John 3:19-21"/>
          <p:cNvSpPr txBox="1">
            <a:spLocks noGrp="1"/>
          </p:cNvSpPr>
          <p:nvPr>
            <p:ph type="body" sz="quarter" idx="1"/>
          </p:nvPr>
        </p:nvSpPr>
        <p:spPr>
          <a:xfrm>
            <a:off x="678426" y="5309419"/>
            <a:ext cx="6801366" cy="707923"/>
          </a:xfrm>
          <a:prstGeom prst="rect">
            <a:avLst/>
          </a:prstGeom>
        </p:spPr>
        <p:txBody>
          <a:bodyPr/>
          <a:lstStyle/>
          <a:p>
            <a:r>
              <a:rPr lang="hu-HU" dirty="0" smtClean="0"/>
              <a:t>János 3:19-21</a:t>
            </a:r>
            <a:endParaRPr lang="hu-HU" dirty="0"/>
          </a:p>
        </p:txBody>
      </p:sp>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171" name="“Church communities can unknowingly promote ways of thinking that increase abusive patterns of behavior, because we idolize those who wield power.”"/>
          <p:cNvSpPr txBox="1">
            <a:spLocks noGrp="1"/>
          </p:cNvSpPr>
          <p:nvPr>
            <p:ph type="title"/>
          </p:nvPr>
        </p:nvSpPr>
        <p:spPr>
          <a:xfrm>
            <a:off x="831850" y="1709738"/>
            <a:ext cx="9409430" cy="3502342"/>
          </a:xfrm>
          <a:prstGeom prst="rect">
            <a:avLst/>
          </a:prstGeom>
        </p:spPr>
        <p:txBody>
          <a:bodyPr>
            <a:normAutofit fontScale="90000"/>
          </a:bodyPr>
          <a:lstStyle>
            <a:lvl1pPr defTabSz="758951">
              <a:defRPr sz="4980"/>
            </a:lvl1pPr>
          </a:lstStyle>
          <a:p>
            <a:r>
              <a:rPr lang="hu-HU" sz="4800" dirty="0" smtClean="0">
                <a:solidFill>
                  <a:srgbClr val="002060"/>
                </a:solidFill>
              </a:rPr>
              <a:t>„Az </a:t>
            </a:r>
            <a:r>
              <a:rPr lang="hu-HU" sz="4800" dirty="0">
                <a:solidFill>
                  <a:srgbClr val="002060"/>
                </a:solidFill>
              </a:rPr>
              <a:t>egyházi közösségek tudtukon kívül is elősegíthetik a bántalmazó viselkedési mintákat ösztönző gondolkodásmódot, mivel bálványozzuk a hatalommal rendelkezőket. </a:t>
            </a:r>
          </a:p>
        </p:txBody>
      </p:sp>
      <p:sp>
        <p:nvSpPr>
          <p:cNvPr id="172" name="Sarah McDugal"/>
          <p:cNvSpPr txBox="1">
            <a:spLocks noGrp="1"/>
          </p:cNvSpPr>
          <p:nvPr>
            <p:ph type="body" sz="quarter" idx="1"/>
          </p:nvPr>
        </p:nvSpPr>
        <p:spPr>
          <a:xfrm>
            <a:off x="831850" y="5376672"/>
            <a:ext cx="8293862" cy="712978"/>
          </a:xfrm>
          <a:prstGeom prst="rect">
            <a:avLst/>
          </a:prstGeom>
        </p:spPr>
        <p:txBody>
          <a:bodyPr/>
          <a:lstStyle/>
          <a:p>
            <a:r>
              <a:rPr dirty="0"/>
              <a:t>Sarah </a:t>
            </a:r>
            <a:r>
              <a:rPr dirty="0" err="1"/>
              <a:t>McDugal</a:t>
            </a:r>
            <a:endParaRPr dirty="0"/>
          </a:p>
        </p:txBody>
      </p:sp>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174" name="“The Holy Spirit produces this kind of fruit in our lives: love, joy, peace, patience, kindness, goodness, faithfulness, gentleness, and self-control.”"/>
          <p:cNvSpPr txBox="1">
            <a:spLocks noGrp="1"/>
          </p:cNvSpPr>
          <p:nvPr>
            <p:ph type="title"/>
          </p:nvPr>
        </p:nvSpPr>
        <p:spPr>
          <a:xfrm>
            <a:off x="831850" y="1637071"/>
            <a:ext cx="8659622" cy="3244645"/>
          </a:xfrm>
          <a:prstGeom prst="rect">
            <a:avLst/>
          </a:prstGeom>
        </p:spPr>
        <p:txBody>
          <a:bodyPr>
            <a:normAutofit/>
          </a:bodyPr>
          <a:lstStyle>
            <a:lvl1pPr defTabSz="731520">
              <a:defRPr sz="4800"/>
            </a:lvl1pPr>
          </a:lstStyle>
          <a:p>
            <a:r>
              <a:rPr lang="hu-HU" dirty="0" smtClean="0">
                <a:solidFill>
                  <a:srgbClr val="002060"/>
                </a:solidFill>
              </a:rPr>
              <a:t>„</a:t>
            </a:r>
            <a:r>
              <a:rPr lang="hu-HU" dirty="0">
                <a:solidFill>
                  <a:srgbClr val="002060"/>
                </a:solidFill>
              </a:rPr>
              <a:t>De a Léleknek gyümölcse: szeretet, öröm, békesség, béketűrés, szívesség, jóság, hűség, szelídség, mértékletesség.” </a:t>
            </a:r>
          </a:p>
        </p:txBody>
      </p:sp>
      <p:sp>
        <p:nvSpPr>
          <p:cNvPr id="175" name="Galatians 5:22"/>
          <p:cNvSpPr txBox="1">
            <a:spLocks noGrp="1"/>
          </p:cNvSpPr>
          <p:nvPr>
            <p:ph type="body" sz="quarter" idx="1"/>
          </p:nvPr>
        </p:nvSpPr>
        <p:spPr>
          <a:xfrm>
            <a:off x="831850" y="5495868"/>
            <a:ext cx="3593846" cy="695770"/>
          </a:xfrm>
          <a:prstGeom prst="rect">
            <a:avLst/>
          </a:prstGeom>
        </p:spPr>
        <p:txBody>
          <a:bodyPr/>
          <a:lstStyle/>
          <a:p>
            <a:r>
              <a:rPr lang="hu-HU" dirty="0" smtClean="0"/>
              <a:t>Galata  5:22</a:t>
            </a:r>
            <a:endParaRPr lang="hu-HU" dirty="0"/>
          </a:p>
        </p:txBody>
      </p:sp>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177" name="When we focus on:"/>
          <p:cNvSpPr txBox="1">
            <a:spLocks noGrp="1"/>
          </p:cNvSpPr>
          <p:nvPr>
            <p:ph type="title"/>
          </p:nvPr>
        </p:nvSpPr>
        <p:spPr>
          <a:xfrm>
            <a:off x="346364" y="1072629"/>
            <a:ext cx="10515600" cy="1325564"/>
          </a:xfrm>
          <a:prstGeom prst="rect">
            <a:avLst/>
          </a:prstGeom>
        </p:spPr>
        <p:txBody>
          <a:bodyPr/>
          <a:lstStyle/>
          <a:p>
            <a:r>
              <a:rPr lang="hu-HU" b="1" dirty="0" smtClean="0"/>
              <a:t>Amikor:</a:t>
            </a:r>
            <a:endParaRPr lang="hu-HU" b="1" dirty="0"/>
          </a:p>
        </p:txBody>
      </p:sp>
      <p:sp>
        <p:nvSpPr>
          <p:cNvPr id="178" name="Exerting power over others,…"/>
          <p:cNvSpPr txBox="1">
            <a:spLocks noGrp="1"/>
          </p:cNvSpPr>
          <p:nvPr>
            <p:ph type="body" idx="1"/>
          </p:nvPr>
        </p:nvSpPr>
        <p:spPr>
          <a:xfrm>
            <a:off x="346364" y="2094271"/>
            <a:ext cx="10515600" cy="1651819"/>
          </a:xfrm>
          <a:prstGeom prst="rect">
            <a:avLst/>
          </a:prstGeom>
        </p:spPr>
        <p:txBody>
          <a:bodyPr>
            <a:normAutofit/>
          </a:bodyPr>
          <a:lstStyle/>
          <a:p>
            <a:r>
              <a:rPr lang="hu-HU" dirty="0" smtClean="0"/>
              <a:t>Hatalmat akarunk gyakorolni mások fölött,</a:t>
            </a:r>
          </a:p>
          <a:p>
            <a:r>
              <a:rPr lang="hu-HU" dirty="0" smtClean="0"/>
              <a:t>irányítani akarjuk </a:t>
            </a:r>
            <a:r>
              <a:rPr lang="hu-HU" dirty="0" smtClean="0"/>
              <a:t>mások </a:t>
            </a:r>
            <a:r>
              <a:rPr lang="hu-HU" dirty="0" smtClean="0"/>
              <a:t>döntéseit, </a:t>
            </a:r>
          </a:p>
          <a:p>
            <a:r>
              <a:rPr lang="hu-HU" dirty="0" smtClean="0"/>
              <a:t>saját akaratunkat másokra akarjuk erőltetni…</a:t>
            </a:r>
            <a:endParaRPr lang="hu-HU" dirty="0"/>
          </a:p>
        </p:txBody>
      </p:sp>
      <p:sp>
        <p:nvSpPr>
          <p:cNvPr id="2" name="TextBox 1">
            <a:extLst>
              <a:ext uri="{FF2B5EF4-FFF2-40B4-BE49-F238E27FC236}">
                <a16:creationId xmlns:a16="http://schemas.microsoft.com/office/drawing/2014/main" xmlns="" id="{F7B88AAE-C2A3-EE4C-A3DE-76BD415E98C1}"/>
              </a:ext>
            </a:extLst>
          </p:cNvPr>
          <p:cNvSpPr txBox="1"/>
          <p:nvPr/>
        </p:nvSpPr>
        <p:spPr>
          <a:xfrm>
            <a:off x="176981" y="3539613"/>
            <a:ext cx="10353367" cy="34778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hu-HU" sz="4400" dirty="0">
                <a:solidFill>
                  <a:srgbClr val="002060"/>
                </a:solidFill>
                <a:latin typeface="Calibri Light" panose="020F0302020204030204" pitchFamily="34" charset="0"/>
                <a:cs typeface="Calibri Light" panose="020F0302020204030204" pitchFamily="34" charset="0"/>
              </a:rPr>
              <a:t>akkor könnyen megfeledkezünk róla, hogy Lucifer volt az egyetlen, aki hatalomra vágyott. Sátán az, aki mindent el akar venni, aki mindent birtokolni és hatalmában tartani </a:t>
            </a:r>
            <a:r>
              <a:rPr lang="hu-HU" sz="4400" dirty="0" smtClean="0">
                <a:solidFill>
                  <a:srgbClr val="002060"/>
                </a:solidFill>
                <a:latin typeface="Calibri Light" panose="020F0302020204030204" pitchFamily="34" charset="0"/>
                <a:cs typeface="Calibri Light" panose="020F0302020204030204" pitchFamily="34" charset="0"/>
              </a:rPr>
              <a:t>akar, és nem Krisztus.</a:t>
            </a:r>
            <a:endParaRPr kumimoji="0" lang="hu-HU" sz="4400" u="none" strike="noStrike" cap="none" spc="0" normalizeH="0" baseline="0" dirty="0">
              <a:ln>
                <a:noFill/>
              </a:ln>
              <a:solidFill>
                <a:srgbClr val="002060"/>
              </a:solidFill>
              <a:effectLst/>
              <a:uFillTx/>
              <a:latin typeface="Calibri Light" panose="020F0302020204030204" pitchFamily="34" charset="0"/>
              <a:cs typeface="Calibri Light" panose="020F0302020204030204" pitchFamily="34" charset="0"/>
              <a:sym typeface="Calibri"/>
            </a:endParaRPr>
          </a:p>
        </p:txBody>
      </p:sp>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180" name="Christ is one with the Father in Love."/>
          <p:cNvSpPr txBox="1">
            <a:spLocks noGrp="1"/>
          </p:cNvSpPr>
          <p:nvPr>
            <p:ph type="title"/>
          </p:nvPr>
        </p:nvSpPr>
        <p:spPr>
          <a:xfrm>
            <a:off x="289560" y="1105945"/>
            <a:ext cx="10515600" cy="848727"/>
          </a:xfrm>
          <a:prstGeom prst="rect">
            <a:avLst/>
          </a:prstGeom>
        </p:spPr>
        <p:txBody>
          <a:bodyPr>
            <a:normAutofit fontScale="90000"/>
          </a:bodyPr>
          <a:lstStyle/>
          <a:p>
            <a:r>
              <a:rPr lang="hu-HU" b="1" dirty="0" smtClean="0">
                <a:solidFill>
                  <a:srgbClr val="002060"/>
                </a:solidFill>
              </a:rPr>
              <a:t>Krisztus és az Atya teljesen egyek a </a:t>
            </a:r>
            <a:r>
              <a:rPr lang="hu-HU" b="1" dirty="0" smtClean="0">
                <a:solidFill>
                  <a:srgbClr val="002060"/>
                </a:solidFill>
              </a:rPr>
              <a:t>SZERETET-ben </a:t>
            </a:r>
            <a:endParaRPr lang="hu-HU" b="1" dirty="0">
              <a:solidFill>
                <a:srgbClr val="002060"/>
              </a:solidFill>
            </a:endParaRPr>
          </a:p>
        </p:txBody>
      </p:sp>
      <p:sp>
        <p:nvSpPr>
          <p:cNvPr id="181" name="Every other tool of persuasion is from Satan:…"/>
          <p:cNvSpPr txBox="1">
            <a:spLocks noGrp="1"/>
          </p:cNvSpPr>
          <p:nvPr>
            <p:ph type="body" idx="1"/>
          </p:nvPr>
        </p:nvSpPr>
        <p:spPr>
          <a:xfrm>
            <a:off x="289560" y="1911097"/>
            <a:ext cx="10515600" cy="4646654"/>
          </a:xfrm>
          <a:prstGeom prst="rect">
            <a:avLst/>
          </a:prstGeom>
        </p:spPr>
        <p:txBody>
          <a:bodyPr/>
          <a:lstStyle/>
          <a:p>
            <a:pPr marL="180594" indent="-180594" defTabSz="722376">
              <a:spcBef>
                <a:spcPts val="700"/>
              </a:spcBef>
              <a:defRPr sz="2212"/>
            </a:pPr>
            <a:r>
              <a:rPr lang="hu-HU" b="1" dirty="0" smtClean="0"/>
              <a:t>Minden egyéb eszköz </a:t>
            </a:r>
            <a:r>
              <a:rPr lang="hu-HU" dirty="0" smtClean="0"/>
              <a:t>Sátántól származik: </a:t>
            </a:r>
          </a:p>
          <a:p>
            <a:pPr marL="541781" lvl="1" indent="-180594" defTabSz="722376">
              <a:spcBef>
                <a:spcPts val="700"/>
              </a:spcBef>
              <a:defRPr sz="2212"/>
            </a:pPr>
            <a:r>
              <a:rPr lang="hu-HU" dirty="0" smtClean="0"/>
              <a:t>az erőszakoskodás </a:t>
            </a:r>
          </a:p>
          <a:p>
            <a:pPr marL="541781" lvl="1" indent="-180594" defTabSz="722376">
              <a:spcBef>
                <a:spcPts val="700"/>
              </a:spcBef>
              <a:defRPr sz="2212"/>
            </a:pPr>
            <a:r>
              <a:rPr lang="hu-HU" dirty="0" smtClean="0"/>
              <a:t>a megtévesztés </a:t>
            </a:r>
          </a:p>
          <a:p>
            <a:pPr marL="541781" lvl="1" indent="-180594" defTabSz="722376">
              <a:spcBef>
                <a:spcPts val="700"/>
              </a:spcBef>
              <a:defRPr sz="2212"/>
            </a:pPr>
            <a:r>
              <a:rPr lang="hu-HU" dirty="0" smtClean="0"/>
              <a:t>a manipuláció</a:t>
            </a:r>
          </a:p>
          <a:p>
            <a:pPr marL="541781" lvl="1" indent="-180594" defTabSz="722376">
              <a:spcBef>
                <a:spcPts val="700"/>
              </a:spcBef>
              <a:defRPr sz="2212"/>
            </a:pPr>
            <a:r>
              <a:rPr lang="hu-HU" dirty="0" smtClean="0"/>
              <a:t>a csalás </a:t>
            </a:r>
          </a:p>
          <a:p>
            <a:pPr marL="541781" lvl="1" indent="-180594" defTabSz="722376">
              <a:spcBef>
                <a:spcPts val="700"/>
              </a:spcBef>
              <a:defRPr sz="2212"/>
            </a:pPr>
            <a:r>
              <a:rPr lang="hu-HU" dirty="0" smtClean="0"/>
              <a:t>a megvesztegetés</a:t>
            </a:r>
          </a:p>
          <a:p>
            <a:pPr marL="541781" lvl="1" indent="-180594" defTabSz="722376">
              <a:spcBef>
                <a:spcPts val="700"/>
              </a:spcBef>
              <a:defRPr sz="2212"/>
            </a:pPr>
            <a:r>
              <a:rPr lang="hu-HU" dirty="0" smtClean="0"/>
              <a:t>a megszégyenítés</a:t>
            </a:r>
          </a:p>
          <a:p>
            <a:pPr marL="541781" lvl="1" indent="-180594" defTabSz="722376">
              <a:spcBef>
                <a:spcPts val="700"/>
              </a:spcBef>
              <a:defRPr sz="2212"/>
            </a:pPr>
            <a:r>
              <a:rPr lang="hu-HU" dirty="0" smtClean="0"/>
              <a:t>a megfélemlítés </a:t>
            </a:r>
          </a:p>
          <a:p>
            <a:pPr marL="541781" lvl="1" indent="-180594" defTabSz="722376">
              <a:spcBef>
                <a:spcPts val="700"/>
              </a:spcBef>
              <a:defRPr sz="2212"/>
            </a:pPr>
            <a:r>
              <a:rPr lang="hu-HU" dirty="0" smtClean="0"/>
              <a:t>az elszigetelés</a:t>
            </a:r>
          </a:p>
          <a:p>
            <a:pPr marL="541781" lvl="1" indent="-180594" defTabSz="722376">
              <a:spcBef>
                <a:spcPts val="700"/>
              </a:spcBef>
              <a:defRPr sz="2212"/>
            </a:pPr>
            <a:r>
              <a:rPr lang="hu-HU" dirty="0" smtClean="0"/>
              <a:t>a csábítgatás</a:t>
            </a:r>
          </a:p>
          <a:p>
            <a:pPr marL="180594" indent="-180594" defTabSz="722376">
              <a:spcBef>
                <a:spcPts val="700"/>
              </a:spcBef>
              <a:defRPr sz="2212"/>
            </a:pPr>
            <a:r>
              <a:rPr lang="hu-HU" b="1" dirty="0" smtClean="0"/>
              <a:t>Mind </a:t>
            </a:r>
            <a:r>
              <a:rPr lang="hu-HU" dirty="0" smtClean="0"/>
              <a:t> a gonosz eszközei, és nem Istené.  </a:t>
            </a:r>
            <a:endParaRPr lang="hu-HU" dirty="0"/>
          </a:p>
        </p:txBody>
      </p:sp>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183" name="When we focus on power instead of servanthood, we perpetuate an atmosphere that makes abuse thrive."/>
          <p:cNvSpPr txBox="1">
            <a:spLocks noGrp="1"/>
          </p:cNvSpPr>
          <p:nvPr>
            <p:ph type="title"/>
          </p:nvPr>
        </p:nvSpPr>
        <p:spPr>
          <a:xfrm>
            <a:off x="783082" y="1710814"/>
            <a:ext cx="8367014" cy="3436878"/>
          </a:xfrm>
          <a:prstGeom prst="rect">
            <a:avLst/>
          </a:prstGeom>
        </p:spPr>
        <p:txBody>
          <a:bodyPr>
            <a:normAutofit fontScale="90000"/>
          </a:bodyPr>
          <a:lstStyle>
            <a:lvl1pPr defTabSz="822959">
              <a:defRPr sz="5400"/>
            </a:lvl1pPr>
          </a:lstStyle>
          <a:p>
            <a:r>
              <a:rPr lang="hu-HU" dirty="0"/>
              <a:t>Bántalmazást elősegítő légkört </a:t>
            </a:r>
            <a:r>
              <a:rPr lang="hu-HU" dirty="0" smtClean="0"/>
              <a:t>teremtünk, ha </a:t>
            </a:r>
            <a:r>
              <a:rPr lang="hu-HU" dirty="0"/>
              <a:t>az egyházi </a:t>
            </a:r>
            <a:r>
              <a:rPr lang="hu-HU" dirty="0" smtClean="0"/>
              <a:t>emberek, AKÁR a tagok</a:t>
            </a:r>
            <a:r>
              <a:rPr lang="hu-HU" dirty="0"/>
              <a:t>, akár </a:t>
            </a:r>
            <a:r>
              <a:rPr lang="hu-HU" dirty="0" smtClean="0"/>
              <a:t>a vezetők </a:t>
            </a:r>
            <a:r>
              <a:rPr lang="hu-HU" dirty="0"/>
              <a:t>a szolgálat helyett a hatalomra </a:t>
            </a:r>
            <a:r>
              <a:rPr lang="hu-HU" dirty="0" smtClean="0"/>
              <a:t>összpontosítanak.</a:t>
            </a:r>
            <a:endParaRPr lang="hu-HU" dirty="0"/>
          </a:p>
        </p:txBody>
      </p:sp>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186" name="We sinfully seek to hold the power of God, without possessing the character of God."/>
          <p:cNvSpPr txBox="1">
            <a:spLocks noGrp="1"/>
          </p:cNvSpPr>
          <p:nvPr>
            <p:ph type="title"/>
          </p:nvPr>
        </p:nvSpPr>
        <p:spPr>
          <a:xfrm>
            <a:off x="831850" y="2268538"/>
            <a:ext cx="8257286" cy="2852737"/>
          </a:xfrm>
          <a:prstGeom prst="rect">
            <a:avLst/>
          </a:prstGeom>
        </p:spPr>
        <p:txBody>
          <a:bodyPr>
            <a:normAutofit fontScale="90000"/>
          </a:bodyPr>
          <a:lstStyle/>
          <a:p>
            <a:r>
              <a:rPr lang="hu-HU" dirty="0" smtClean="0"/>
              <a:t>Bűnösen Isten </a:t>
            </a:r>
            <a:r>
              <a:rPr lang="hu-HU" b="1" cap="small" dirty="0" smtClean="0">
                <a:solidFill>
                  <a:srgbClr val="C00000"/>
                </a:solidFill>
              </a:rPr>
              <a:t>hatalmára </a:t>
            </a:r>
            <a:r>
              <a:rPr lang="hu-HU" dirty="0" smtClean="0"/>
              <a:t>törekszünk Isten </a:t>
            </a:r>
            <a:r>
              <a:rPr lang="hu-HU" b="1" cap="small" dirty="0" smtClean="0">
                <a:solidFill>
                  <a:srgbClr val="C00000"/>
                </a:solidFill>
              </a:rPr>
              <a:t>jellemvonásai </a:t>
            </a:r>
            <a:r>
              <a:rPr lang="hu-HU" b="1" cap="small" dirty="0" smtClean="0">
                <a:solidFill>
                  <a:schemeClr val="tx1"/>
                </a:solidFill>
              </a:rPr>
              <a:t>–</a:t>
            </a:r>
            <a:r>
              <a:rPr lang="hu-HU" dirty="0" smtClean="0">
                <a:solidFill>
                  <a:schemeClr val="tx1"/>
                </a:solidFill>
              </a:rPr>
              <a:t> </a:t>
            </a:r>
            <a:r>
              <a:rPr lang="hu-HU" dirty="0" smtClean="0"/>
              <a:t>nak birtoklása nélkül. </a:t>
            </a:r>
            <a:endParaRPr lang="hu-HU" dirty="0"/>
          </a:p>
        </p:txBody>
      </p:sp>
      <p:sp>
        <p:nvSpPr>
          <p:cNvPr id="187" name="Nicole Parker"/>
          <p:cNvSpPr txBox="1">
            <a:spLocks noGrp="1"/>
          </p:cNvSpPr>
          <p:nvPr>
            <p:ph type="body" sz="quarter" idx="1"/>
          </p:nvPr>
        </p:nvSpPr>
        <p:spPr>
          <a:xfrm>
            <a:off x="831850" y="5148262"/>
            <a:ext cx="4307078" cy="558800"/>
          </a:xfrm>
          <a:prstGeom prst="rect">
            <a:avLst/>
          </a:prstGeom>
        </p:spPr>
        <p:txBody>
          <a:bodyPr/>
          <a:lstStyle/>
          <a:p>
            <a:r>
              <a:rPr dirty="0"/>
              <a:t>Nicole Parker</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108" name="The Little Person"/>
          <p:cNvSpPr txBox="1">
            <a:spLocks noGrp="1"/>
          </p:cNvSpPr>
          <p:nvPr>
            <p:ph type="title"/>
          </p:nvPr>
        </p:nvSpPr>
        <p:spPr>
          <a:prstGeom prst="rect">
            <a:avLst/>
          </a:prstGeom>
        </p:spPr>
        <p:txBody>
          <a:bodyPr/>
          <a:lstStyle/>
          <a:p>
            <a:r>
              <a:rPr lang="hu-HU" b="1" dirty="0" smtClean="0"/>
              <a:t>A kicsi ember</a:t>
            </a:r>
            <a:endParaRPr lang="hu-HU" b="1" dirty="0"/>
          </a:p>
        </p:txBody>
      </p:sp>
      <p:sp>
        <p:nvSpPr>
          <p:cNvPr id="109" name="An Allegory"/>
          <p:cNvSpPr txBox="1">
            <a:spLocks noGrp="1"/>
          </p:cNvSpPr>
          <p:nvPr>
            <p:ph type="body" sz="quarter" idx="1"/>
          </p:nvPr>
        </p:nvSpPr>
        <p:spPr>
          <a:prstGeom prst="rect">
            <a:avLst/>
          </a:prstGeom>
        </p:spPr>
        <p:txBody>
          <a:bodyPr/>
          <a:lstStyle/>
          <a:p>
            <a:r>
              <a:rPr lang="hu-HU" dirty="0" smtClean="0"/>
              <a:t>Allegória</a:t>
            </a:r>
            <a:endParaRPr lang="hu-HU" dirty="0"/>
          </a:p>
        </p:txBody>
      </p:sp>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186" name="We sinfully seek to hold the power of God, without possessing the character of God."/>
          <p:cNvSpPr txBox="1">
            <a:spLocks noGrp="1"/>
          </p:cNvSpPr>
          <p:nvPr>
            <p:ph type="title"/>
          </p:nvPr>
        </p:nvSpPr>
        <p:spPr>
          <a:xfrm>
            <a:off x="520954" y="1572491"/>
            <a:ext cx="9592310" cy="3713017"/>
          </a:xfrm>
          <a:prstGeom prst="rect">
            <a:avLst/>
          </a:prstGeom>
        </p:spPr>
        <p:txBody>
          <a:bodyPr>
            <a:normAutofit/>
          </a:bodyPr>
          <a:lstStyle/>
          <a:p>
            <a:r>
              <a:rPr lang="hu-HU" sz="4400" dirty="0" smtClean="0">
                <a:solidFill>
                  <a:srgbClr val="002060"/>
                </a:solidFill>
              </a:rPr>
              <a:t> </a:t>
            </a:r>
            <a:r>
              <a:rPr lang="hu-HU" sz="4400" dirty="0">
                <a:solidFill>
                  <a:srgbClr val="002060"/>
                </a:solidFill>
              </a:rPr>
              <a:t>„Aki szereti az ő atyjafiát, a világosságban marad, és nincs benne botránkozásra való. Aki pedig gyűlöli az ő atyjafiát, a sötétségben van, és a sötétségben jár, és nem tudja hová megy, mert a sötétség megvakította az ő szemeit.” </a:t>
            </a:r>
          </a:p>
        </p:txBody>
      </p:sp>
      <p:sp>
        <p:nvSpPr>
          <p:cNvPr id="187" name="Nicole Parker"/>
          <p:cNvSpPr txBox="1">
            <a:spLocks noGrp="1"/>
          </p:cNvSpPr>
          <p:nvPr>
            <p:ph type="body" sz="quarter" idx="1"/>
          </p:nvPr>
        </p:nvSpPr>
        <p:spPr>
          <a:xfrm>
            <a:off x="520954" y="5678129"/>
            <a:ext cx="4508246" cy="663677"/>
          </a:xfrm>
          <a:prstGeom prst="rect">
            <a:avLst/>
          </a:prstGeom>
        </p:spPr>
        <p:txBody>
          <a:bodyPr/>
          <a:lstStyle/>
          <a:p>
            <a:r>
              <a:rPr lang="hu-HU" dirty="0" smtClean="0"/>
              <a:t>1 János 2:10, 11</a:t>
            </a:r>
            <a:endParaRPr lang="hu-HU" dirty="0"/>
          </a:p>
        </p:txBody>
      </p:sp>
    </p:spTree>
    <p:extLst>
      <p:ext uri="{BB962C8B-B14F-4D97-AF65-F5344CB8AC3E}">
        <p14:creationId xmlns:p14="http://schemas.microsoft.com/office/powerpoint/2010/main" val="903674881"/>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189" name="When we exhibit the fortitude required to talk openly and honestly about how to create homes filled with kindness and compassion…"/>
          <p:cNvSpPr txBox="1">
            <a:spLocks noGrp="1"/>
          </p:cNvSpPr>
          <p:nvPr>
            <p:ph type="title"/>
          </p:nvPr>
        </p:nvSpPr>
        <p:spPr>
          <a:xfrm>
            <a:off x="353961" y="1238865"/>
            <a:ext cx="8972919" cy="5279921"/>
          </a:xfrm>
          <a:prstGeom prst="rect">
            <a:avLst/>
          </a:prstGeom>
        </p:spPr>
        <p:txBody>
          <a:bodyPr>
            <a:normAutofit fontScale="90000"/>
          </a:bodyPr>
          <a:lstStyle>
            <a:lvl1pPr defTabSz="758951">
              <a:defRPr sz="4980"/>
            </a:lvl1pPr>
          </a:lstStyle>
          <a:p>
            <a:r>
              <a:rPr lang="hu-HU" sz="5400" b="1" dirty="0">
                <a:solidFill>
                  <a:srgbClr val="002060"/>
                </a:solidFill>
              </a:rPr>
              <a:t>Az egyház akkor kezdheti megélni a megújulást és gyógyulást</a:t>
            </a:r>
            <a:r>
              <a:rPr lang="hu-HU" sz="5400" dirty="0">
                <a:solidFill>
                  <a:srgbClr val="002060"/>
                </a:solidFill>
              </a:rPr>
              <a:t>, </a:t>
            </a:r>
            <a:r>
              <a:rPr lang="hu-HU" sz="5400" dirty="0" smtClean="0">
                <a:solidFill>
                  <a:srgbClr val="002060"/>
                </a:solidFill>
              </a:rPr>
              <a:t/>
            </a:r>
            <a:br>
              <a:rPr lang="hu-HU" sz="5400" dirty="0" smtClean="0">
                <a:solidFill>
                  <a:srgbClr val="002060"/>
                </a:solidFill>
              </a:rPr>
            </a:br>
            <a:r>
              <a:rPr lang="hu-HU" sz="5400" dirty="0" smtClean="0">
                <a:solidFill>
                  <a:srgbClr val="002060"/>
                </a:solidFill>
              </a:rPr>
              <a:t>ha </a:t>
            </a:r>
            <a:r>
              <a:rPr lang="hu-HU" sz="5400" dirty="0">
                <a:solidFill>
                  <a:srgbClr val="002060"/>
                </a:solidFill>
              </a:rPr>
              <a:t>a kedvességgel és együttérzéssel teli otthon létrehozásáról szóló nyílt, őszinte beszédhez szükséges erővel </a:t>
            </a:r>
            <a:r>
              <a:rPr lang="hu-HU" sz="5400" dirty="0" smtClean="0">
                <a:solidFill>
                  <a:srgbClr val="002060"/>
                </a:solidFill>
              </a:rPr>
              <a:t>rendelkezünk…</a:t>
            </a:r>
            <a:endParaRPr lang="hu-HU" sz="5400" dirty="0">
              <a:solidFill>
                <a:srgbClr val="002060"/>
              </a:solidFill>
            </a:endParaRPr>
          </a:p>
        </p:txBody>
      </p:sp>
    </p:spTree>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192" name="… when we refuse to protect and enable the familiar habits that endorse a spirit of violence and aggression toward the next generation…"/>
          <p:cNvSpPr txBox="1">
            <a:spLocks noGrp="1"/>
          </p:cNvSpPr>
          <p:nvPr>
            <p:ph type="title"/>
          </p:nvPr>
        </p:nvSpPr>
        <p:spPr>
          <a:xfrm>
            <a:off x="486697" y="1268362"/>
            <a:ext cx="9352247" cy="5324168"/>
          </a:xfrm>
          <a:prstGeom prst="rect">
            <a:avLst/>
          </a:prstGeom>
        </p:spPr>
        <p:txBody>
          <a:bodyPr>
            <a:noAutofit/>
          </a:bodyPr>
          <a:lstStyle>
            <a:lvl1pPr defTabSz="758951">
              <a:defRPr sz="4980"/>
            </a:lvl1pPr>
          </a:lstStyle>
          <a:p>
            <a:r>
              <a:rPr sz="5400" dirty="0"/>
              <a:t>… </a:t>
            </a:r>
            <a:r>
              <a:rPr lang="hu-HU" sz="5400" dirty="0">
                <a:solidFill>
                  <a:srgbClr val="002060"/>
                </a:solidFill>
              </a:rPr>
              <a:t>és ha megtagadjuk azoknak a bevett szokásoknak a védelmét, amelyek támogatják, illetve lehetővé teszik az erőszak és agresszió szellemének alkalmazását a következő generációval szemben. </a:t>
            </a:r>
          </a:p>
        </p:txBody>
      </p:sp>
    </p:spTree>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198" name="Until we do this, we are robbers and thieves, stealing the treasure of safety and trust from our children’s hearts."/>
          <p:cNvSpPr txBox="1">
            <a:spLocks noGrp="1"/>
          </p:cNvSpPr>
          <p:nvPr>
            <p:ph type="title"/>
          </p:nvPr>
        </p:nvSpPr>
        <p:spPr>
          <a:xfrm>
            <a:off x="838200" y="2268908"/>
            <a:ext cx="8122920" cy="3361026"/>
          </a:xfrm>
          <a:prstGeom prst="rect">
            <a:avLst/>
          </a:prstGeom>
        </p:spPr>
        <p:txBody>
          <a:bodyPr>
            <a:normAutofit/>
          </a:bodyPr>
          <a:lstStyle>
            <a:lvl1pPr defTabSz="804672">
              <a:defRPr sz="5280"/>
            </a:lvl1pPr>
          </a:lstStyle>
          <a:p>
            <a:r>
              <a:rPr lang="hu-HU" sz="5400" dirty="0">
                <a:solidFill>
                  <a:srgbClr val="002060"/>
                </a:solidFill>
              </a:rPr>
              <a:t>Mindaddig, amíg így járunk el, együttesen kilopjuk gyermekeink szívéből a biztonság és bizalom kincsét. </a:t>
            </a:r>
          </a:p>
        </p:txBody>
      </p:sp>
    </p:spTree>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201" name="When we misrepresent the character of God’s love, we transgress the third commandment."/>
          <p:cNvSpPr txBox="1">
            <a:spLocks noGrp="1"/>
          </p:cNvSpPr>
          <p:nvPr>
            <p:ph type="title"/>
          </p:nvPr>
        </p:nvSpPr>
        <p:spPr>
          <a:xfrm>
            <a:off x="831850" y="2615942"/>
            <a:ext cx="9208262" cy="2357634"/>
          </a:xfrm>
          <a:prstGeom prst="rect">
            <a:avLst/>
          </a:prstGeom>
        </p:spPr>
        <p:txBody>
          <a:bodyPr>
            <a:normAutofit/>
          </a:bodyPr>
          <a:lstStyle>
            <a:lvl1pPr defTabSz="850391">
              <a:defRPr sz="5580"/>
            </a:lvl1pPr>
          </a:lstStyle>
          <a:p>
            <a:r>
              <a:rPr lang="hu-HU" sz="5400" dirty="0">
                <a:solidFill>
                  <a:srgbClr val="002060"/>
                </a:solidFill>
              </a:rPr>
              <a:t>Ezáltal eltorzítva mutatjuk be Isten jellemét és megszegjük a harmadik parancsolatot</a:t>
            </a:r>
          </a:p>
        </p:txBody>
      </p:sp>
    </p:spTree>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204" name="“You must not misuse the name of the Lord your God. The Lord will not let you go unpunished if you misuse his name.”"/>
          <p:cNvSpPr txBox="1">
            <a:spLocks noGrp="1"/>
          </p:cNvSpPr>
          <p:nvPr>
            <p:ph type="title"/>
          </p:nvPr>
        </p:nvSpPr>
        <p:spPr>
          <a:xfrm>
            <a:off x="594106" y="1660380"/>
            <a:ext cx="9317990" cy="3537239"/>
          </a:xfrm>
          <a:prstGeom prst="rect">
            <a:avLst/>
          </a:prstGeom>
        </p:spPr>
        <p:txBody>
          <a:bodyPr>
            <a:noAutofit/>
          </a:bodyPr>
          <a:lstStyle>
            <a:lvl1pPr defTabSz="777240">
              <a:defRPr sz="5100"/>
            </a:lvl1pPr>
          </a:lstStyle>
          <a:p>
            <a:r>
              <a:rPr lang="hu-HU" sz="5400" dirty="0" smtClean="0">
                <a:solidFill>
                  <a:srgbClr val="002060"/>
                </a:solidFill>
              </a:rPr>
              <a:t>„</a:t>
            </a:r>
            <a:r>
              <a:rPr lang="hu-HU" sz="5400" dirty="0">
                <a:solidFill>
                  <a:srgbClr val="002060"/>
                </a:solidFill>
              </a:rPr>
              <a:t>Az Úrnak a te Istenednek nevét hiába fel ne vedd; mert nem hagyja azt az Úr büntetés nélkül, aki az ő nevét hiába felveszi.” </a:t>
            </a:r>
          </a:p>
        </p:txBody>
      </p:sp>
      <p:sp>
        <p:nvSpPr>
          <p:cNvPr id="205" name="Exodus 20:7"/>
          <p:cNvSpPr txBox="1">
            <a:spLocks noGrp="1"/>
          </p:cNvSpPr>
          <p:nvPr>
            <p:ph type="body" sz="quarter" idx="1"/>
          </p:nvPr>
        </p:nvSpPr>
        <p:spPr>
          <a:xfrm>
            <a:off x="594106" y="5357558"/>
            <a:ext cx="3045206" cy="494602"/>
          </a:xfrm>
          <a:prstGeom prst="rect">
            <a:avLst/>
          </a:prstGeom>
        </p:spPr>
        <p:txBody>
          <a:bodyPr/>
          <a:lstStyle/>
          <a:p>
            <a:r>
              <a:rPr lang="hu-HU" dirty="0" smtClean="0"/>
              <a:t>2Móz 20:7</a:t>
            </a:r>
            <a:endParaRPr lang="hu-HU" dirty="0"/>
          </a:p>
        </p:txBody>
      </p:sp>
    </p:spTree>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207" name="When our daily example does not showcase the Fruit of the Spirit, we are taking God’s name in vain."/>
          <p:cNvSpPr txBox="1">
            <a:spLocks noGrp="1"/>
          </p:cNvSpPr>
          <p:nvPr>
            <p:ph type="title"/>
          </p:nvPr>
        </p:nvSpPr>
        <p:spPr>
          <a:xfrm>
            <a:off x="235974" y="1533832"/>
            <a:ext cx="9401802" cy="4380271"/>
          </a:xfrm>
          <a:prstGeom prst="rect">
            <a:avLst/>
          </a:prstGeom>
        </p:spPr>
        <p:txBody>
          <a:bodyPr>
            <a:normAutofit/>
          </a:bodyPr>
          <a:lstStyle/>
          <a:p>
            <a:r>
              <a:rPr lang="hu-HU" dirty="0">
                <a:solidFill>
                  <a:srgbClr val="002060"/>
                </a:solidFill>
              </a:rPr>
              <a:t>Hiába vesszük szánkra Isten nevét, ha mindennapi gyakorlatunkban nem mutatkoznak meg a Szentlélek gyümölcsei. </a:t>
            </a:r>
          </a:p>
        </p:txBody>
      </p:sp>
    </p:spTree>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210" name="When we follow the desires of our &quot;sinful nature, the results are very clear: sexual immorality, impurity, lustful pleasures, idolatry, sorcery, hostility, quarreling, jealousy, outbursts of anger, selfish ambition, dissension, division, envy, drunkennes"/>
          <p:cNvSpPr txBox="1">
            <a:spLocks noGrp="1"/>
          </p:cNvSpPr>
          <p:nvPr>
            <p:ph type="title"/>
          </p:nvPr>
        </p:nvSpPr>
        <p:spPr>
          <a:xfrm>
            <a:off x="294968" y="1047135"/>
            <a:ext cx="9525688" cy="5191433"/>
          </a:xfrm>
          <a:prstGeom prst="rect">
            <a:avLst/>
          </a:prstGeom>
        </p:spPr>
        <p:txBody>
          <a:bodyPr>
            <a:noAutofit/>
          </a:bodyPr>
          <a:lstStyle>
            <a:lvl1pPr defTabSz="457200">
              <a:defRPr sz="3000"/>
            </a:lvl1pPr>
          </a:lstStyle>
          <a:p>
            <a:pPr>
              <a:lnSpc>
                <a:spcPct val="100000"/>
              </a:lnSpc>
            </a:pPr>
            <a:r>
              <a:rPr lang="hu-HU" sz="3200" dirty="0" smtClean="0">
                <a:solidFill>
                  <a:srgbClr val="002060"/>
                </a:solidFill>
              </a:rPr>
              <a:t>Amikor a saját </a:t>
            </a:r>
            <a:r>
              <a:rPr lang="hu-HU" sz="3200" dirty="0">
                <a:solidFill>
                  <a:srgbClr val="002060"/>
                </a:solidFill>
              </a:rPr>
              <a:t>vágyainkat követjük: </a:t>
            </a:r>
            <a:r>
              <a:rPr lang="hu-HU" sz="3200" dirty="0" smtClean="0">
                <a:solidFill>
                  <a:srgbClr val="002060"/>
                </a:solidFill>
              </a:rPr>
              <a:t>„</a:t>
            </a:r>
            <a:r>
              <a:rPr lang="hu-HU" sz="3200" dirty="0">
                <a:solidFill>
                  <a:srgbClr val="002060"/>
                </a:solidFill>
              </a:rPr>
              <a:t>A testnek cselekedetei pedig nyilvánvalók, melyek ezek: házasságtörés, paráznaság, tisztátalanság, bujálkodás. Bálványimádás, varázslás, ellenségeskedések, versengések, gyűlölködések, harag, patvarkodások, visszavonások, pártütések. Irigységek, gyilkosságok, részegségek, dobzódások és ezekhez hasonlók: melyekről előre mondom néktek, amiképpen már ezelőtt is mondottam, hogy akik ilyeneket cselekszenek, Isten országának örökösei nem lesznek</a:t>
            </a:r>
            <a:r>
              <a:rPr lang="hu-HU" sz="3200" dirty="0" smtClean="0">
                <a:solidFill>
                  <a:srgbClr val="002060"/>
                </a:solidFill>
              </a:rPr>
              <a:t>.”</a:t>
            </a:r>
            <a:endParaRPr lang="hu-HU" sz="3200" dirty="0">
              <a:solidFill>
                <a:srgbClr val="002060"/>
              </a:solidFill>
            </a:endParaRPr>
          </a:p>
        </p:txBody>
      </p:sp>
      <p:sp>
        <p:nvSpPr>
          <p:cNvPr id="211" name="Galatians 5:19-21"/>
          <p:cNvSpPr txBox="1">
            <a:spLocks noGrp="1"/>
          </p:cNvSpPr>
          <p:nvPr>
            <p:ph type="body" sz="quarter" idx="1"/>
          </p:nvPr>
        </p:nvSpPr>
        <p:spPr>
          <a:xfrm>
            <a:off x="399288" y="6238568"/>
            <a:ext cx="9555873" cy="486696"/>
          </a:xfrm>
          <a:prstGeom prst="rect">
            <a:avLst/>
          </a:prstGeom>
        </p:spPr>
        <p:txBody>
          <a:bodyPr/>
          <a:lstStyle/>
          <a:p>
            <a:r>
              <a:rPr lang="hu-HU" dirty="0" err="1" smtClean="0"/>
              <a:t>Galatians</a:t>
            </a:r>
            <a:r>
              <a:rPr lang="hu-HU" dirty="0" smtClean="0"/>
              <a:t> 5:19-21</a:t>
            </a:r>
            <a:endParaRPr lang="hu-HU" dirty="0"/>
          </a:p>
        </p:txBody>
      </p:sp>
    </p:spTree>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213" name="“Home should be a little heaven upon earth, a place where the affections are cultivated instead of being studiously repressed. Our happiness depends upon this cultivation of love, sympathy, and true courtesy to one another."/>
          <p:cNvSpPr txBox="1">
            <a:spLocks noGrp="1"/>
          </p:cNvSpPr>
          <p:nvPr>
            <p:ph type="title"/>
          </p:nvPr>
        </p:nvSpPr>
        <p:spPr>
          <a:xfrm>
            <a:off x="339213" y="943897"/>
            <a:ext cx="9774051" cy="5088193"/>
          </a:xfrm>
          <a:prstGeom prst="rect">
            <a:avLst/>
          </a:prstGeom>
        </p:spPr>
        <p:txBody>
          <a:bodyPr>
            <a:noAutofit/>
          </a:bodyPr>
          <a:lstStyle>
            <a:lvl1pPr defTabSz="594359">
              <a:defRPr sz="3900"/>
            </a:lvl1pPr>
          </a:lstStyle>
          <a:p>
            <a:r>
              <a:rPr lang="hu-HU" sz="4400" dirty="0" smtClean="0">
                <a:solidFill>
                  <a:srgbClr val="002060"/>
                </a:solidFill>
              </a:rPr>
              <a:t>„Az </a:t>
            </a:r>
            <a:r>
              <a:rPr lang="hu-HU" sz="4400" dirty="0">
                <a:solidFill>
                  <a:srgbClr val="002060"/>
                </a:solidFill>
              </a:rPr>
              <a:t>otthon </a:t>
            </a:r>
            <a:r>
              <a:rPr lang="hu-HU" sz="4400" dirty="0" smtClean="0">
                <a:solidFill>
                  <a:srgbClr val="002060"/>
                </a:solidFill>
              </a:rPr>
              <a:t>a menny </a:t>
            </a:r>
            <a:r>
              <a:rPr lang="hu-HU" sz="4400" dirty="0">
                <a:solidFill>
                  <a:srgbClr val="002060"/>
                </a:solidFill>
              </a:rPr>
              <a:t>legszebb előképe. - Az otthont azzá kell tennünk, amit ez a szó magában foglal. A földön a menny előképe legyen, az a hely, ahol ápolják az érzelmeket annak tudatos elnyomása helyett. Boldogságunk a szeretet, a rokonszenv és az egymás iránti udvariasságunk ápolásától függ. </a:t>
            </a:r>
            <a:r>
              <a:rPr lang="hu-HU" sz="4400" dirty="0" smtClean="0">
                <a:solidFill>
                  <a:srgbClr val="002060"/>
                </a:solidFill>
              </a:rPr>
              <a:t>…</a:t>
            </a:r>
            <a:endParaRPr lang="hu-HU" sz="4400" dirty="0">
              <a:solidFill>
                <a:srgbClr val="002060"/>
              </a:solidFill>
            </a:endParaRPr>
          </a:p>
        </p:txBody>
      </p:sp>
      <p:sp>
        <p:nvSpPr>
          <p:cNvPr id="4" name="&gt;&gt;">
            <a:extLst>
              <a:ext uri="{FF2B5EF4-FFF2-40B4-BE49-F238E27FC236}">
                <a16:creationId xmlns:a16="http://schemas.microsoft.com/office/drawing/2014/main" xmlns="" id="{E8778B48-748F-D24C-8AD0-A55B7EEAFF7F}"/>
              </a:ext>
            </a:extLst>
          </p:cNvPr>
          <p:cNvSpPr txBox="1">
            <a:spLocks noGrp="1"/>
          </p:cNvSpPr>
          <p:nvPr>
            <p:ph type="body" sz="quarter" idx="1"/>
          </p:nvPr>
        </p:nvSpPr>
        <p:spPr>
          <a:xfrm>
            <a:off x="339214" y="6194323"/>
            <a:ext cx="10515600" cy="663677"/>
          </a:xfrm>
          <a:prstGeom prst="rect">
            <a:avLst/>
          </a:prstGeom>
        </p:spPr>
        <p:txBody>
          <a:bodyPr/>
          <a:lstStyle/>
          <a:p>
            <a:r>
              <a:rPr dirty="0"/>
              <a:t>&gt;&gt;</a:t>
            </a:r>
            <a:r>
              <a:rPr lang="en-US" dirty="0"/>
              <a:t>&gt;</a:t>
            </a:r>
            <a:endParaRPr dirty="0"/>
          </a:p>
        </p:txBody>
      </p:sp>
    </p:spTree>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216" name="“The sweetest type of heaven is a home where the Spirit of the Lord presides. If the will of God is fulfilled, the husband and wife will respect each other and cultivate love and confidence.”"/>
          <p:cNvSpPr txBox="1">
            <a:spLocks noGrp="1"/>
          </p:cNvSpPr>
          <p:nvPr>
            <p:ph type="title"/>
          </p:nvPr>
        </p:nvSpPr>
        <p:spPr>
          <a:xfrm>
            <a:off x="685546" y="1535638"/>
            <a:ext cx="9336278" cy="3591935"/>
          </a:xfrm>
          <a:prstGeom prst="rect">
            <a:avLst/>
          </a:prstGeom>
        </p:spPr>
        <p:txBody>
          <a:bodyPr>
            <a:normAutofit/>
          </a:bodyPr>
          <a:lstStyle>
            <a:lvl1pPr defTabSz="649223">
              <a:defRPr sz="4260"/>
            </a:lvl1pPr>
          </a:lstStyle>
          <a:p>
            <a:r>
              <a:rPr lang="hu-HU" sz="4400" dirty="0" smtClean="0">
                <a:solidFill>
                  <a:srgbClr val="002060"/>
                </a:solidFill>
              </a:rPr>
              <a:t>„…A </a:t>
            </a:r>
            <a:r>
              <a:rPr lang="hu-HU" sz="4400" dirty="0">
                <a:solidFill>
                  <a:srgbClr val="002060"/>
                </a:solidFill>
              </a:rPr>
              <a:t>menny legszebb előképe az az otthon, ahol az Úr Lelke lakozik. Isten akaratát akkor teljesítik, ha a férj és a feleség tiszteli egymást, ápolják a szeretetet és a bizalmat</a:t>
            </a:r>
            <a:r>
              <a:rPr lang="hu-HU" sz="4400" dirty="0" smtClean="0">
                <a:solidFill>
                  <a:srgbClr val="002060"/>
                </a:solidFill>
              </a:rPr>
              <a:t>.”</a:t>
            </a:r>
            <a:endParaRPr lang="hu-HU" sz="4400" dirty="0">
              <a:solidFill>
                <a:srgbClr val="002060"/>
              </a:solidFill>
            </a:endParaRPr>
          </a:p>
        </p:txBody>
      </p:sp>
      <p:sp>
        <p:nvSpPr>
          <p:cNvPr id="217" name="Ellen G. White Adventist Home, p15"/>
          <p:cNvSpPr txBox="1">
            <a:spLocks noGrp="1"/>
          </p:cNvSpPr>
          <p:nvPr>
            <p:ph type="body" sz="quarter" idx="1"/>
          </p:nvPr>
        </p:nvSpPr>
        <p:spPr>
          <a:xfrm>
            <a:off x="685546" y="5200725"/>
            <a:ext cx="10515600" cy="924647"/>
          </a:xfrm>
          <a:prstGeom prst="rect">
            <a:avLst/>
          </a:prstGeom>
        </p:spPr>
        <p:txBody>
          <a:bodyPr/>
          <a:lstStyle/>
          <a:p>
            <a:r>
              <a:rPr lang="hu-HU" dirty="0" smtClean="0"/>
              <a:t>Ellen G. White:</a:t>
            </a:r>
            <a:br>
              <a:rPr lang="hu-HU" dirty="0" smtClean="0"/>
            </a:br>
            <a:r>
              <a:rPr lang="hu-HU" i="1" dirty="0" smtClean="0"/>
              <a:t>A boldog otthon </a:t>
            </a:r>
            <a:r>
              <a:rPr lang="hu-HU" dirty="0" smtClean="0"/>
              <a:t>15.o.</a:t>
            </a:r>
            <a:endParaRPr lang="hu-HU" dirty="0"/>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111" name="Statistics of Youth Violence"/>
          <p:cNvSpPr txBox="1">
            <a:spLocks noGrp="1"/>
          </p:cNvSpPr>
          <p:nvPr>
            <p:ph type="title"/>
          </p:nvPr>
        </p:nvSpPr>
        <p:spPr>
          <a:prstGeom prst="rect">
            <a:avLst/>
          </a:prstGeom>
        </p:spPr>
        <p:txBody>
          <a:bodyPr/>
          <a:lstStyle/>
          <a:p>
            <a:r>
              <a:rPr lang="hu-HU" b="1" dirty="0" smtClean="0"/>
              <a:t>Statisztikai adatok a fiatalkori </a:t>
            </a:r>
            <a:br>
              <a:rPr lang="hu-HU" b="1" dirty="0" smtClean="0"/>
            </a:br>
            <a:r>
              <a:rPr lang="hu-HU" b="1" dirty="0" smtClean="0"/>
              <a:t>erőszakról</a:t>
            </a:r>
            <a:endParaRPr lang="hu-HU" b="1" dirty="0"/>
          </a:p>
        </p:txBody>
      </p:sp>
      <p:sp>
        <p:nvSpPr>
          <p:cNvPr id="112" name="Around the World"/>
          <p:cNvSpPr txBox="1">
            <a:spLocks noGrp="1"/>
          </p:cNvSpPr>
          <p:nvPr>
            <p:ph type="body" sz="quarter" idx="1"/>
          </p:nvPr>
        </p:nvSpPr>
        <p:spPr>
          <a:prstGeom prst="rect">
            <a:avLst/>
          </a:prstGeom>
        </p:spPr>
        <p:txBody>
          <a:bodyPr>
            <a:normAutofit/>
          </a:bodyPr>
          <a:lstStyle/>
          <a:p>
            <a:r>
              <a:rPr lang="hu-HU" sz="4000" b="1" dirty="0" smtClean="0">
                <a:solidFill>
                  <a:srgbClr val="C00000"/>
                </a:solidFill>
              </a:rPr>
              <a:t>világszerte </a:t>
            </a:r>
            <a:endParaRPr lang="hu-HU" sz="4000" b="1" dirty="0">
              <a:solidFill>
                <a:srgbClr val="C00000"/>
              </a:solidFill>
            </a:endParaRPr>
          </a:p>
        </p:txBody>
      </p:sp>
    </p:spTree>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219" name="“Never forget that you are to make the home bright and happy for yourselves and your children by cherishing the Saviour's attributes. Troubles may invade, but these are the lot of humanity."/>
          <p:cNvSpPr txBox="1">
            <a:spLocks noGrp="1"/>
          </p:cNvSpPr>
          <p:nvPr>
            <p:ph type="title"/>
          </p:nvPr>
        </p:nvSpPr>
        <p:spPr>
          <a:xfrm>
            <a:off x="831850" y="2002631"/>
            <a:ext cx="9171686" cy="2852737"/>
          </a:xfrm>
          <a:prstGeom prst="rect">
            <a:avLst/>
          </a:prstGeom>
        </p:spPr>
        <p:txBody>
          <a:bodyPr>
            <a:normAutofit/>
          </a:bodyPr>
          <a:lstStyle/>
          <a:p>
            <a:pPr defTabSz="612648">
              <a:defRPr sz="4020"/>
            </a:pPr>
            <a:r>
              <a:rPr lang="hu-HU" dirty="0">
                <a:solidFill>
                  <a:srgbClr val="002060"/>
                </a:solidFill>
              </a:rPr>
              <a:t>„Sose feledjük, a Megváltó tulajdonságainak becsben tartása által tegyük otthonunkat ragyogóvá, boldoggá magunk és gyermekeink számára. </a:t>
            </a:r>
            <a:r>
              <a:rPr lang="hu-HU" dirty="0" smtClean="0">
                <a:solidFill>
                  <a:srgbClr val="002060"/>
                </a:solidFill>
              </a:rPr>
              <a:t>… A </a:t>
            </a:r>
            <a:r>
              <a:rPr lang="hu-HU" dirty="0">
                <a:solidFill>
                  <a:srgbClr val="002060"/>
                </a:solidFill>
              </a:rPr>
              <a:t>bajok ránk törhetnek, mert ez az emberiség sorsa. </a:t>
            </a:r>
          </a:p>
        </p:txBody>
      </p:sp>
      <p:sp>
        <p:nvSpPr>
          <p:cNvPr id="220" name="&gt;&gt;"/>
          <p:cNvSpPr txBox="1">
            <a:spLocks noGrp="1"/>
          </p:cNvSpPr>
          <p:nvPr>
            <p:ph type="body" sz="quarter" idx="1"/>
          </p:nvPr>
        </p:nvSpPr>
        <p:spPr>
          <a:xfrm>
            <a:off x="831850" y="4882355"/>
            <a:ext cx="6794246" cy="1006666"/>
          </a:xfrm>
          <a:prstGeom prst="rect">
            <a:avLst/>
          </a:prstGeom>
        </p:spPr>
        <p:txBody>
          <a:bodyPr/>
          <a:lstStyle/>
          <a:p>
            <a:r>
              <a:rPr dirty="0"/>
              <a:t>&gt;&gt;</a:t>
            </a:r>
            <a:r>
              <a:rPr lang="en-US" dirty="0"/>
              <a:t>&gt;</a:t>
            </a:r>
            <a:endParaRPr dirty="0"/>
          </a:p>
        </p:txBody>
      </p:sp>
    </p:spTree>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222" name="“Let patience, gratitude, and love keep sunshine in the heart though the day may be ever so cloudy. The home may be plain, but it can always be a place where cheerful words are spoken and kindly deeds are done, where courtesy and love are abiding guests."/>
          <p:cNvSpPr txBox="1">
            <a:spLocks noGrp="1"/>
          </p:cNvSpPr>
          <p:nvPr>
            <p:ph type="title"/>
          </p:nvPr>
        </p:nvSpPr>
        <p:spPr>
          <a:xfrm>
            <a:off x="471948" y="1401097"/>
            <a:ext cx="9495012" cy="3324601"/>
          </a:xfrm>
          <a:prstGeom prst="rect">
            <a:avLst/>
          </a:prstGeom>
        </p:spPr>
        <p:txBody>
          <a:bodyPr>
            <a:normAutofit fontScale="90000"/>
          </a:bodyPr>
          <a:lstStyle/>
          <a:p>
            <a:pPr defTabSz="557784">
              <a:defRPr sz="3660"/>
            </a:pPr>
            <a:r>
              <a:rPr lang="hu-HU" dirty="0">
                <a:solidFill>
                  <a:srgbClr val="002060"/>
                </a:solidFill>
              </a:rPr>
              <a:t>„…Azonban bármily felhősek is napjaink, a türelem, a hála és a szeretet napfénye áradjon szívünkbe. Annak ellenére, hogy otthonunk egyszerűen van berendezve, az mégis az a hely, ahol mindig barátságos szavakat szólunk, kedves dolgokat cselekszünk; ahol az udvariasság és a szeretet állandó vendég.” </a:t>
            </a:r>
          </a:p>
        </p:txBody>
      </p:sp>
      <p:sp>
        <p:nvSpPr>
          <p:cNvPr id="223" name="Ellen G. White Adventist Home, p17-18"/>
          <p:cNvSpPr txBox="1">
            <a:spLocks noGrp="1"/>
          </p:cNvSpPr>
          <p:nvPr>
            <p:ph type="body" sz="quarter" idx="1"/>
          </p:nvPr>
        </p:nvSpPr>
        <p:spPr>
          <a:xfrm>
            <a:off x="471948" y="5161935"/>
            <a:ext cx="6349476" cy="899652"/>
          </a:xfrm>
          <a:prstGeom prst="rect">
            <a:avLst/>
          </a:prstGeom>
        </p:spPr>
        <p:txBody>
          <a:bodyPr/>
          <a:lstStyle/>
          <a:p>
            <a:r>
              <a:rPr dirty="0"/>
              <a:t>Ellen G. </a:t>
            </a:r>
            <a:r>
              <a:rPr dirty="0" smtClean="0"/>
              <a:t>White</a:t>
            </a:r>
            <a:r>
              <a:rPr lang="hu-HU" dirty="0" smtClean="0"/>
              <a:t>:</a:t>
            </a:r>
            <a:r>
              <a:rPr dirty="0"/>
              <a:t/>
            </a:r>
            <a:br>
              <a:rPr dirty="0"/>
            </a:br>
            <a:r>
              <a:rPr i="1" dirty="0" smtClean="0"/>
              <a:t>A</a:t>
            </a:r>
            <a:r>
              <a:rPr lang="hu-HU" i="1" dirty="0" smtClean="0"/>
              <a:t> boldog otthon </a:t>
            </a:r>
            <a:r>
              <a:rPr dirty="0" smtClean="0"/>
              <a:t>17</a:t>
            </a:r>
            <a:r>
              <a:rPr lang="hu-HU" dirty="0" smtClean="0"/>
              <a:t>-</a:t>
            </a:r>
            <a:r>
              <a:rPr dirty="0" smtClean="0"/>
              <a:t>18</a:t>
            </a:r>
            <a:r>
              <a:rPr lang="hu-HU" dirty="0" smtClean="0"/>
              <a:t>. o.</a:t>
            </a:r>
            <a:endParaRPr dirty="0"/>
          </a:p>
        </p:txBody>
      </p:sp>
    </p:spTree>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225" name="“Neither the husband nor the wife should attempt to exercise over the other an arbitrary control. Do not try to compel each other to yield to your wishes.…"/>
          <p:cNvSpPr txBox="1">
            <a:spLocks noGrp="1"/>
          </p:cNvSpPr>
          <p:nvPr>
            <p:ph type="title"/>
          </p:nvPr>
        </p:nvSpPr>
        <p:spPr>
          <a:xfrm>
            <a:off x="383458" y="1047135"/>
            <a:ext cx="9546926" cy="4645742"/>
          </a:xfrm>
          <a:prstGeom prst="rect">
            <a:avLst/>
          </a:prstGeom>
        </p:spPr>
        <p:txBody>
          <a:bodyPr>
            <a:noAutofit/>
          </a:bodyPr>
          <a:lstStyle/>
          <a:p>
            <a:pPr defTabSz="548640">
              <a:defRPr sz="3600"/>
            </a:pPr>
            <a:r>
              <a:rPr lang="hu-HU" sz="3600" dirty="0">
                <a:solidFill>
                  <a:srgbClr val="002060"/>
                </a:solidFill>
              </a:rPr>
              <a:t>„Se a férj, se a feleség ne kíséreljen meg önkényuralmat gyakorolni a másik felett. Ne próbáld kényszeríteni a másikat, hogy engedjen kívánságodnak! Ezt nem tehetitek meg, ha meg akarjátok tartani egymás szeretetét. Legyetek kedvesek, türelmesek, elnézők, belátók és előzékenyek! Isten kegyelme által boldoggá tudjátok tenni egymást, ahogyan azt házassági fogadalmatokban ígértétek.</a:t>
            </a:r>
            <a:endParaRPr sz="3600" dirty="0">
              <a:solidFill>
                <a:srgbClr val="002060"/>
              </a:solidFill>
            </a:endParaRPr>
          </a:p>
        </p:txBody>
      </p:sp>
      <p:sp>
        <p:nvSpPr>
          <p:cNvPr id="226" name="Ellen G. White Adventist Home, p118"/>
          <p:cNvSpPr txBox="1">
            <a:spLocks noGrp="1"/>
          </p:cNvSpPr>
          <p:nvPr>
            <p:ph type="body" sz="quarter" idx="1"/>
          </p:nvPr>
        </p:nvSpPr>
        <p:spPr>
          <a:xfrm>
            <a:off x="383458" y="5884605"/>
            <a:ext cx="10799400" cy="796413"/>
          </a:xfrm>
          <a:prstGeom prst="rect">
            <a:avLst/>
          </a:prstGeom>
        </p:spPr>
        <p:txBody>
          <a:bodyPr/>
          <a:lstStyle/>
          <a:p>
            <a:r>
              <a:rPr dirty="0"/>
              <a:t>Ellen G. </a:t>
            </a:r>
            <a:r>
              <a:rPr dirty="0" smtClean="0"/>
              <a:t>White</a:t>
            </a:r>
            <a:r>
              <a:rPr lang="hu-HU" dirty="0" smtClean="0"/>
              <a:t>:</a:t>
            </a:r>
            <a:r>
              <a:rPr dirty="0" smtClean="0"/>
              <a:t/>
            </a:r>
            <a:br>
              <a:rPr dirty="0" smtClean="0"/>
            </a:br>
            <a:r>
              <a:rPr i="1" dirty="0" smtClean="0"/>
              <a:t>A</a:t>
            </a:r>
            <a:r>
              <a:rPr lang="hu-HU" i="1" dirty="0" smtClean="0"/>
              <a:t> boldog otthon </a:t>
            </a:r>
            <a:r>
              <a:rPr dirty="0" smtClean="0"/>
              <a:t>118</a:t>
            </a:r>
            <a:r>
              <a:rPr lang="hu-HU" dirty="0" smtClean="0"/>
              <a:t>. o.</a:t>
            </a:r>
            <a:endParaRPr dirty="0"/>
          </a:p>
        </p:txBody>
      </p:sp>
    </p:spTree>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249" name="“What sorrow for those who say that evil is good and good is evil, that dark is light and light is dark, that bitter is sweet and sweet is bitter.”"/>
          <p:cNvSpPr txBox="1">
            <a:spLocks noGrp="1"/>
          </p:cNvSpPr>
          <p:nvPr>
            <p:ph type="title"/>
          </p:nvPr>
        </p:nvSpPr>
        <p:spPr>
          <a:xfrm>
            <a:off x="398206" y="1297858"/>
            <a:ext cx="9532178" cy="3580593"/>
          </a:xfrm>
          <a:prstGeom prst="rect">
            <a:avLst/>
          </a:prstGeom>
        </p:spPr>
        <p:txBody>
          <a:bodyPr>
            <a:normAutofit fontScale="90000"/>
          </a:bodyPr>
          <a:lstStyle>
            <a:lvl1pPr defTabSz="758951">
              <a:defRPr sz="4980"/>
            </a:lvl1pPr>
          </a:lstStyle>
          <a:p>
            <a:r>
              <a:rPr lang="hu-HU" dirty="0">
                <a:solidFill>
                  <a:srgbClr val="002060"/>
                </a:solidFill>
              </a:rPr>
              <a:t>„Jaj, azoknak, akik a gonoszt jónak mondják és a jót gonosznak; akik a sötétséget világossággá s a világosságot sötétséggé teszik, és teszik a keserűt édessé, s az édest keserűvé!” </a:t>
            </a:r>
          </a:p>
        </p:txBody>
      </p:sp>
      <p:sp>
        <p:nvSpPr>
          <p:cNvPr id="250" name="Isaiah 5:20"/>
          <p:cNvSpPr txBox="1">
            <a:spLocks noGrp="1"/>
          </p:cNvSpPr>
          <p:nvPr>
            <p:ph type="body" sz="quarter" idx="1"/>
          </p:nvPr>
        </p:nvSpPr>
        <p:spPr>
          <a:xfrm>
            <a:off x="501445" y="5619134"/>
            <a:ext cx="7234379" cy="707923"/>
          </a:xfrm>
          <a:prstGeom prst="rect">
            <a:avLst/>
          </a:prstGeom>
        </p:spPr>
        <p:txBody>
          <a:bodyPr/>
          <a:lstStyle/>
          <a:p>
            <a:r>
              <a:rPr lang="hu-HU" dirty="0" smtClean="0"/>
              <a:t>Ézsaiás 5:20</a:t>
            </a:r>
            <a:endParaRPr lang="hu-HU" dirty="0"/>
          </a:p>
        </p:txBody>
      </p:sp>
    </p:spTree>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252" name="The Apostle Paul clearly instructs us to:"/>
          <p:cNvSpPr txBox="1">
            <a:spLocks noGrp="1"/>
          </p:cNvSpPr>
          <p:nvPr>
            <p:ph type="title"/>
          </p:nvPr>
        </p:nvSpPr>
        <p:spPr>
          <a:xfrm>
            <a:off x="429513" y="1325068"/>
            <a:ext cx="10515600" cy="848727"/>
          </a:xfrm>
          <a:prstGeom prst="rect">
            <a:avLst/>
          </a:prstGeom>
        </p:spPr>
        <p:txBody>
          <a:bodyPr>
            <a:normAutofit/>
          </a:bodyPr>
          <a:lstStyle/>
          <a:p>
            <a:r>
              <a:rPr lang="hu-HU" b="1" dirty="0" smtClean="0"/>
              <a:t> Pál apostol világosan arra utasít, hogy:</a:t>
            </a:r>
            <a:endParaRPr lang="hu-HU" b="1" dirty="0"/>
          </a:p>
        </p:txBody>
      </p:sp>
      <p:sp>
        <p:nvSpPr>
          <p:cNvPr id="253" name="Not participate in darkness,…"/>
          <p:cNvSpPr txBox="1">
            <a:spLocks noGrp="1"/>
          </p:cNvSpPr>
          <p:nvPr>
            <p:ph type="body" idx="1"/>
          </p:nvPr>
        </p:nvSpPr>
        <p:spPr>
          <a:xfrm>
            <a:off x="429513" y="2412980"/>
            <a:ext cx="10515601" cy="2180648"/>
          </a:xfrm>
          <a:prstGeom prst="rect">
            <a:avLst/>
          </a:prstGeom>
        </p:spPr>
        <p:txBody>
          <a:bodyPr/>
          <a:lstStyle/>
          <a:p>
            <a:r>
              <a:rPr lang="hu-HU" dirty="0" smtClean="0"/>
              <a:t>Ne </a:t>
            </a:r>
            <a:r>
              <a:rPr lang="hu-HU" dirty="0"/>
              <a:t>vegyünk részt a sötétség cselekedeteiben, </a:t>
            </a:r>
          </a:p>
          <a:p>
            <a:r>
              <a:rPr lang="hu-HU" dirty="0" smtClean="0"/>
              <a:t>leplezzük </a:t>
            </a:r>
            <a:r>
              <a:rPr lang="hu-HU" dirty="0"/>
              <a:t>le a sötétség cselekedeteit,</a:t>
            </a:r>
          </a:p>
          <a:p>
            <a:r>
              <a:rPr lang="hu-HU" dirty="0" smtClean="0"/>
              <a:t>hozzuk </a:t>
            </a:r>
            <a:r>
              <a:rPr lang="hu-HU" dirty="0"/>
              <a:t>napvilágra, világosítsuk meg a dolgokat,</a:t>
            </a:r>
          </a:p>
          <a:p>
            <a:r>
              <a:rPr lang="hu-HU" dirty="0" smtClean="0"/>
              <a:t>tegyük </a:t>
            </a:r>
            <a:r>
              <a:rPr lang="hu-HU" dirty="0"/>
              <a:t>nyilvánvalóvá a bűnöket a fényben. </a:t>
            </a:r>
          </a:p>
        </p:txBody>
      </p:sp>
      <p:sp>
        <p:nvSpPr>
          <p:cNvPr id="254" name="Ephesians 5:11-13"/>
          <p:cNvSpPr txBox="1"/>
          <p:nvPr/>
        </p:nvSpPr>
        <p:spPr>
          <a:xfrm>
            <a:off x="429513" y="5161934"/>
            <a:ext cx="10515601" cy="93188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lvl1pPr>
              <a:lnSpc>
                <a:spcPct val="90000"/>
              </a:lnSpc>
              <a:spcBef>
                <a:spcPts val="1000"/>
              </a:spcBef>
              <a:defRPr sz="2400">
                <a:solidFill>
                  <a:srgbClr val="888888"/>
                </a:solidFill>
              </a:defRPr>
            </a:lvl1pPr>
          </a:lstStyle>
          <a:p>
            <a:r>
              <a:rPr lang="hu-HU" dirty="0" err="1" smtClean="0"/>
              <a:t>Efézus</a:t>
            </a:r>
            <a:r>
              <a:rPr lang="hu-HU" dirty="0" smtClean="0"/>
              <a:t> 5:11-13</a:t>
            </a:r>
            <a:endParaRPr lang="hu-HU" dirty="0"/>
          </a:p>
        </p:txBody>
      </p:sp>
    </p:spTree>
  </p:cSld>
  <p:clrMapOvr>
    <a:masterClrMapping/>
  </p:clrMapOvr>
  <p:transition spd="med"/>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256" name="When we:"/>
          <p:cNvSpPr txBox="1">
            <a:spLocks noGrp="1"/>
          </p:cNvSpPr>
          <p:nvPr>
            <p:ph type="title"/>
          </p:nvPr>
        </p:nvSpPr>
        <p:spPr>
          <a:xfrm>
            <a:off x="401781" y="1168552"/>
            <a:ext cx="9559636" cy="848727"/>
          </a:xfrm>
          <a:prstGeom prst="rect">
            <a:avLst/>
          </a:prstGeom>
        </p:spPr>
        <p:txBody>
          <a:bodyPr/>
          <a:lstStyle/>
          <a:p>
            <a:r>
              <a:rPr lang="hu-HU" b="1" dirty="0" smtClean="0"/>
              <a:t>Ha:</a:t>
            </a:r>
            <a:endParaRPr lang="hu-HU" b="1" dirty="0"/>
          </a:p>
        </p:txBody>
      </p:sp>
      <p:sp>
        <p:nvSpPr>
          <p:cNvPr id="257" name="Minimize at-home violence…"/>
          <p:cNvSpPr txBox="1">
            <a:spLocks noGrp="1"/>
          </p:cNvSpPr>
          <p:nvPr>
            <p:ph type="body" idx="1"/>
          </p:nvPr>
        </p:nvSpPr>
        <p:spPr>
          <a:xfrm>
            <a:off x="401782" y="2135227"/>
            <a:ext cx="9559636" cy="1750680"/>
          </a:xfrm>
          <a:prstGeom prst="rect">
            <a:avLst/>
          </a:prstGeom>
        </p:spPr>
        <p:txBody>
          <a:bodyPr>
            <a:normAutofit fontScale="92500" lnSpcReduction="10000"/>
          </a:bodyPr>
          <a:lstStyle/>
          <a:p>
            <a:r>
              <a:rPr lang="hu-HU" dirty="0" smtClean="0"/>
              <a:t>elbagatellizáljuk </a:t>
            </a:r>
            <a:r>
              <a:rPr lang="hu-HU" dirty="0"/>
              <a:t>a gyermekeink elleni, családon belüli erőszakot, </a:t>
            </a:r>
            <a:endParaRPr lang="hu-HU" dirty="0" smtClean="0"/>
          </a:p>
          <a:p>
            <a:r>
              <a:rPr lang="hu-HU" dirty="0" smtClean="0"/>
              <a:t>elfogadjuk </a:t>
            </a:r>
            <a:r>
              <a:rPr lang="hu-HU" dirty="0"/>
              <a:t>az agresszív kulturális mintákat és normákat</a:t>
            </a:r>
            <a:r>
              <a:rPr lang="hu-HU" dirty="0" smtClean="0"/>
              <a:t>, és </a:t>
            </a:r>
          </a:p>
          <a:p>
            <a:r>
              <a:rPr lang="hu-HU" dirty="0" smtClean="0"/>
              <a:t>kevésbé </a:t>
            </a:r>
            <a:r>
              <a:rPr lang="hu-HU" dirty="0"/>
              <a:t>ártalmasnak tartjuk a hatalommal való visszaélést, mint amilyen az Isten </a:t>
            </a:r>
            <a:r>
              <a:rPr lang="hu-HU" dirty="0" smtClean="0"/>
              <a:t>szemében,</a:t>
            </a:r>
            <a:endParaRPr lang="hu-HU" dirty="0"/>
          </a:p>
        </p:txBody>
      </p:sp>
      <p:sp>
        <p:nvSpPr>
          <p:cNvPr id="258" name="We are acting in opposition to God’s heart of love."/>
          <p:cNvSpPr txBox="1"/>
          <p:nvPr/>
        </p:nvSpPr>
        <p:spPr>
          <a:xfrm>
            <a:off x="401781" y="4652252"/>
            <a:ext cx="9559637" cy="84872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fontScale="92500"/>
          </a:bodyPr>
          <a:lstStyle>
            <a:lvl1pPr defTabSz="832104">
              <a:lnSpc>
                <a:spcPct val="90000"/>
              </a:lnSpc>
              <a:defRPr sz="4004">
                <a:latin typeface="Calibri Light"/>
                <a:ea typeface="Calibri Light"/>
                <a:cs typeface="Calibri Light"/>
                <a:sym typeface="Calibri Light"/>
              </a:defRPr>
            </a:lvl1pPr>
          </a:lstStyle>
          <a:p>
            <a:r>
              <a:rPr lang="hu-HU" dirty="0" smtClean="0">
                <a:solidFill>
                  <a:srgbClr val="002060"/>
                </a:solidFill>
              </a:rPr>
              <a:t>akkor Isten </a:t>
            </a:r>
            <a:r>
              <a:rPr lang="hu-HU" dirty="0">
                <a:solidFill>
                  <a:srgbClr val="002060"/>
                </a:solidFill>
              </a:rPr>
              <a:t>szerető szívével ellentétesen járunk </a:t>
            </a:r>
            <a:r>
              <a:rPr lang="hu-HU" dirty="0" smtClean="0">
                <a:solidFill>
                  <a:srgbClr val="002060"/>
                </a:solidFill>
              </a:rPr>
              <a:t>el.</a:t>
            </a:r>
            <a:endParaRPr lang="hu-HU" dirty="0">
              <a:solidFill>
                <a:srgbClr val="002060"/>
              </a:solidFill>
            </a:endParaRPr>
          </a:p>
        </p:txBody>
      </p:sp>
    </p:spTree>
  </p:cSld>
  <p:clrMapOvr>
    <a:masterClrMapping/>
  </p:clrMapOvr>
  <p:transition spd="med"/>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263" name="As long as:"/>
          <p:cNvSpPr txBox="1">
            <a:spLocks noGrp="1"/>
          </p:cNvSpPr>
          <p:nvPr>
            <p:ph type="title"/>
          </p:nvPr>
        </p:nvSpPr>
        <p:spPr>
          <a:xfrm>
            <a:off x="344424" y="1179586"/>
            <a:ext cx="10515600" cy="771570"/>
          </a:xfrm>
          <a:prstGeom prst="rect">
            <a:avLst/>
          </a:prstGeom>
        </p:spPr>
        <p:txBody>
          <a:bodyPr/>
          <a:lstStyle/>
          <a:p>
            <a:r>
              <a:rPr lang="hu-HU" b="1" dirty="0" smtClean="0"/>
              <a:t>Mindaddig, amíg:</a:t>
            </a:r>
            <a:endParaRPr lang="hu-HU" b="1" dirty="0"/>
          </a:p>
        </p:txBody>
      </p:sp>
      <p:sp>
        <p:nvSpPr>
          <p:cNvPr id="264" name="violence thrives in silence within church households…"/>
          <p:cNvSpPr txBox="1">
            <a:spLocks noGrp="1"/>
          </p:cNvSpPr>
          <p:nvPr>
            <p:ph type="body" idx="1"/>
          </p:nvPr>
        </p:nvSpPr>
        <p:spPr>
          <a:xfrm>
            <a:off x="206477" y="2323401"/>
            <a:ext cx="10653547" cy="3280985"/>
          </a:xfrm>
          <a:prstGeom prst="rect">
            <a:avLst/>
          </a:prstGeom>
        </p:spPr>
        <p:txBody>
          <a:bodyPr/>
          <a:lstStyle/>
          <a:p>
            <a:r>
              <a:rPr lang="hu-HU" dirty="0"/>
              <a:t>az erőszak elhallgatva virágzik a hívő közösségek háztartásaiban</a:t>
            </a:r>
            <a:r>
              <a:rPr lang="hu-HU" dirty="0" smtClean="0"/>
              <a:t>,</a:t>
            </a:r>
          </a:p>
          <a:p>
            <a:r>
              <a:rPr lang="hu-HU" dirty="0" smtClean="0"/>
              <a:t>amíg </a:t>
            </a:r>
            <a:r>
              <a:rPr lang="hu-HU" dirty="0"/>
              <a:t>gyülekezeteink hatalmon vagy erőszakon alapuló módszerekkel evangelizálnak, </a:t>
            </a:r>
            <a:endParaRPr lang="hu-HU" dirty="0" smtClean="0"/>
          </a:p>
          <a:p>
            <a:r>
              <a:rPr lang="hu-HU" dirty="0" smtClean="0"/>
              <a:t>amíg </a:t>
            </a:r>
            <a:r>
              <a:rPr lang="hu-HU" dirty="0"/>
              <a:t>elfogadjuk helyi kultúránk azon elemeit, amelyek támogatják és ösztönzik a másokon való hatalmaskodás módszereit, - … </a:t>
            </a:r>
          </a:p>
        </p:txBody>
      </p:sp>
      <p:sp>
        <p:nvSpPr>
          <p:cNvPr id="265" name="&gt;&gt;"/>
          <p:cNvSpPr txBox="1"/>
          <p:nvPr/>
        </p:nvSpPr>
        <p:spPr>
          <a:xfrm>
            <a:off x="344424" y="6046838"/>
            <a:ext cx="5032248" cy="64892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lvl1pPr>
              <a:lnSpc>
                <a:spcPct val="90000"/>
              </a:lnSpc>
              <a:spcBef>
                <a:spcPts val="1000"/>
              </a:spcBef>
              <a:defRPr sz="2400">
                <a:solidFill>
                  <a:srgbClr val="888888"/>
                </a:solidFill>
              </a:defRPr>
            </a:lvl1pPr>
          </a:lstStyle>
          <a:p>
            <a:r>
              <a:rPr dirty="0"/>
              <a:t>&gt;&gt;</a:t>
            </a:r>
          </a:p>
        </p:txBody>
      </p:sp>
    </p:spTree>
  </p:cSld>
  <p:clrMapOvr>
    <a:masterClrMapping/>
  </p:clrMapOvr>
  <p:transition spd="med"/>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267" name="…we are modeling to our youth:"/>
          <p:cNvSpPr txBox="1">
            <a:spLocks noGrp="1"/>
          </p:cNvSpPr>
          <p:nvPr>
            <p:ph type="title"/>
          </p:nvPr>
        </p:nvSpPr>
        <p:spPr>
          <a:xfrm>
            <a:off x="381000" y="1363255"/>
            <a:ext cx="10515600" cy="848727"/>
          </a:xfrm>
          <a:prstGeom prst="rect">
            <a:avLst/>
          </a:prstGeom>
        </p:spPr>
        <p:txBody>
          <a:bodyPr/>
          <a:lstStyle/>
          <a:p>
            <a:r>
              <a:rPr lang="hu-HU" b="1" dirty="0" smtClean="0"/>
              <a:t>…azt </a:t>
            </a:r>
            <a:r>
              <a:rPr lang="hu-HU" b="1" dirty="0"/>
              <a:t>sugározzuk a fiataljaink felé, hogy </a:t>
            </a:r>
          </a:p>
        </p:txBody>
      </p:sp>
      <p:sp>
        <p:nvSpPr>
          <p:cNvPr id="268" name="that violence is normal,…"/>
          <p:cNvSpPr txBox="1">
            <a:spLocks noGrp="1"/>
          </p:cNvSpPr>
          <p:nvPr>
            <p:ph type="body" idx="1"/>
          </p:nvPr>
        </p:nvSpPr>
        <p:spPr>
          <a:xfrm>
            <a:off x="381000" y="2655377"/>
            <a:ext cx="10515600" cy="4159684"/>
          </a:xfrm>
          <a:prstGeom prst="rect">
            <a:avLst/>
          </a:prstGeom>
        </p:spPr>
        <p:txBody>
          <a:bodyPr/>
          <a:lstStyle/>
          <a:p>
            <a:r>
              <a:rPr lang="hu-HU" dirty="0"/>
              <a:t>az erőszak normális </a:t>
            </a:r>
            <a:r>
              <a:rPr lang="hu-HU" dirty="0" smtClean="0"/>
              <a:t>dolog, </a:t>
            </a:r>
          </a:p>
          <a:p>
            <a:r>
              <a:rPr lang="hu-HU" dirty="0" smtClean="0"/>
              <a:t>nem </a:t>
            </a:r>
            <a:r>
              <a:rPr lang="hu-HU" dirty="0"/>
              <a:t>biztonságos az őket ért bántalmazás jelentése, és </a:t>
            </a:r>
            <a:endParaRPr lang="hu-HU" dirty="0" smtClean="0"/>
          </a:p>
          <a:p>
            <a:r>
              <a:rPr lang="hu-HU" dirty="0" smtClean="0"/>
              <a:t>a </a:t>
            </a:r>
            <a:r>
              <a:rPr lang="hu-HU" dirty="0"/>
              <a:t>leuralás, valamint a hatalommal való felruházottság elfogadható helyettesítője Isten áldozatos szeretetének.</a:t>
            </a:r>
          </a:p>
        </p:txBody>
      </p:sp>
    </p:spTree>
  </p:cSld>
  <p:clrMapOvr>
    <a:masterClrMapping/>
  </p:clrMapOvr>
  <p:transition spd="med"/>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231" name="We must look in the mirror and address our own violence, our own aggression, our own sense of entitlement to control and power over others."/>
          <p:cNvSpPr txBox="1">
            <a:spLocks noGrp="1"/>
          </p:cNvSpPr>
          <p:nvPr>
            <p:ph type="title"/>
          </p:nvPr>
        </p:nvSpPr>
        <p:spPr>
          <a:xfrm>
            <a:off x="838200" y="1633451"/>
            <a:ext cx="9110472" cy="4322618"/>
          </a:xfrm>
          <a:prstGeom prst="rect">
            <a:avLst/>
          </a:prstGeom>
        </p:spPr>
        <p:txBody>
          <a:bodyPr>
            <a:normAutofit fontScale="90000"/>
          </a:bodyPr>
          <a:lstStyle>
            <a:lvl1pPr defTabSz="758951">
              <a:defRPr sz="4980"/>
            </a:lvl1pPr>
          </a:lstStyle>
          <a:p>
            <a:r>
              <a:rPr lang="hu-HU" sz="5400" dirty="0" smtClean="0">
                <a:solidFill>
                  <a:srgbClr val="002060"/>
                </a:solidFill>
              </a:rPr>
              <a:t>Tükörbe </a:t>
            </a:r>
            <a:r>
              <a:rPr lang="hu-HU" sz="5400" dirty="0">
                <a:solidFill>
                  <a:srgbClr val="002060"/>
                </a:solidFill>
              </a:rPr>
              <a:t>kell néznünk és foglalkoznunk kell a saját erőszakos megnyilatkozásainkkal és agressziónkkal, hatalmaskodásra való jogosultságunk érzésével. </a:t>
            </a:r>
            <a:r>
              <a:rPr lang="hu-HU" sz="5400" dirty="0" smtClean="0">
                <a:solidFill>
                  <a:srgbClr val="002060"/>
                </a:solidFill>
              </a:rPr>
              <a:t> </a:t>
            </a:r>
            <a:endParaRPr lang="hu-HU" sz="5400" dirty="0">
              <a:solidFill>
                <a:srgbClr val="002060"/>
              </a:solidFill>
            </a:endParaRPr>
          </a:p>
        </p:txBody>
      </p:sp>
    </p:spTree>
  </p:cSld>
  <p:clrMapOvr>
    <a:masterClrMapping/>
  </p:clrMapOvr>
  <p:transition spd="med"/>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228" name="We must begin by being willing to do whatever it takes to enditnow®."/>
          <p:cNvSpPr txBox="1">
            <a:spLocks noGrp="1"/>
          </p:cNvSpPr>
          <p:nvPr>
            <p:ph type="title"/>
          </p:nvPr>
        </p:nvSpPr>
        <p:spPr>
          <a:xfrm>
            <a:off x="894956" y="2076760"/>
            <a:ext cx="8559940" cy="3619007"/>
          </a:xfrm>
          <a:prstGeom prst="rect">
            <a:avLst/>
          </a:prstGeom>
        </p:spPr>
        <p:txBody>
          <a:bodyPr>
            <a:normAutofit fontScale="90000"/>
          </a:bodyPr>
          <a:lstStyle/>
          <a:p>
            <a:r>
              <a:rPr lang="hu-HU" dirty="0">
                <a:solidFill>
                  <a:srgbClr val="002060"/>
                </a:solidFill>
              </a:rPr>
              <a:t>Kezdjük azzal, hogy legyünk hajlandók megtörni a csendet és… vessünk véget </a:t>
            </a:r>
            <a:r>
              <a:rPr lang="hu-HU" dirty="0" smtClean="0">
                <a:solidFill>
                  <a:srgbClr val="002060"/>
                </a:solidFill>
              </a:rPr>
              <a:t>neki! </a:t>
            </a:r>
            <a:br>
              <a:rPr lang="hu-HU" dirty="0" smtClean="0">
                <a:solidFill>
                  <a:srgbClr val="002060"/>
                </a:solidFill>
              </a:rPr>
            </a:br>
            <a:r>
              <a:rPr b="1" dirty="0" err="1" smtClean="0">
                <a:latin typeface="Avenir Book" panose="02000503020000020003" pitchFamily="2" charset="0"/>
                <a:ea typeface="Avenir Heavy"/>
                <a:cs typeface="Avenir Heavy"/>
                <a:sym typeface="Avenir Heavy"/>
              </a:rPr>
              <a:t>end</a:t>
            </a:r>
            <a:r>
              <a:rPr b="1" dirty="0" err="1" smtClean="0">
                <a:solidFill>
                  <a:srgbClr val="C00000"/>
                </a:solidFill>
                <a:uFill>
                  <a:solidFill>
                    <a:srgbClr val="C00000"/>
                  </a:solidFill>
                </a:uFill>
                <a:latin typeface="Avenir Book" panose="02000503020000020003" pitchFamily="2" charset="0"/>
                <a:ea typeface="Avenir Heavy"/>
                <a:cs typeface="Avenir Heavy"/>
                <a:sym typeface="Avenir Heavy"/>
              </a:rPr>
              <a:t>it</a:t>
            </a:r>
            <a:r>
              <a:rPr b="1" dirty="0" err="1" smtClean="0">
                <a:latin typeface="Avenir Book" panose="02000503020000020003" pitchFamily="2" charset="0"/>
                <a:ea typeface="Avenir Heavy"/>
                <a:cs typeface="Avenir Heavy"/>
                <a:sym typeface="Avenir Heavy"/>
              </a:rPr>
              <a:t>now</a:t>
            </a:r>
            <a:r>
              <a:rPr lang="en-US" baseline="30000" dirty="0">
                <a:latin typeface="Avenir Book" panose="02000503020000020003" pitchFamily="2" charset="0"/>
                <a:ea typeface="Avenir Heavy"/>
                <a:cs typeface="Avenir Heavy"/>
                <a:sym typeface="Avenir Heavy"/>
              </a:rPr>
              <a:t>®</a:t>
            </a:r>
            <a:r>
              <a:rPr dirty="0">
                <a:latin typeface="Avenir Book" panose="02000503020000020003" pitchFamily="2" charset="0"/>
              </a:rPr>
              <a:t>.</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114" name="According to the World Health Organization:"/>
          <p:cNvSpPr txBox="1">
            <a:spLocks noGrp="1"/>
          </p:cNvSpPr>
          <p:nvPr>
            <p:ph type="title"/>
          </p:nvPr>
        </p:nvSpPr>
        <p:spPr>
          <a:xfrm>
            <a:off x="234696" y="1046162"/>
            <a:ext cx="10515600" cy="1325563"/>
          </a:xfrm>
          <a:prstGeom prst="rect">
            <a:avLst/>
          </a:prstGeom>
        </p:spPr>
        <p:txBody>
          <a:bodyPr/>
          <a:lstStyle/>
          <a:p>
            <a:r>
              <a:rPr lang="hu-HU" sz="4000" b="1" dirty="0" smtClean="0"/>
              <a:t>A </a:t>
            </a:r>
            <a:r>
              <a:rPr lang="hu-HU" sz="4000" b="1" dirty="0" smtClean="0">
                <a:solidFill>
                  <a:srgbClr val="002060"/>
                </a:solidFill>
              </a:rPr>
              <a:t>WHO </a:t>
            </a:r>
            <a:r>
              <a:rPr lang="hu-HU" sz="4000" b="1" dirty="0" smtClean="0">
                <a:solidFill>
                  <a:schemeClr val="tx1"/>
                </a:solidFill>
              </a:rPr>
              <a:t>adatai szerint</a:t>
            </a:r>
            <a:r>
              <a:rPr lang="hu-HU" dirty="0" smtClean="0">
                <a:solidFill>
                  <a:schemeClr val="tx1"/>
                </a:solidFill>
              </a:rPr>
              <a:t>: </a:t>
            </a:r>
            <a:endParaRPr lang="hu-HU" dirty="0">
              <a:solidFill>
                <a:schemeClr val="tx1"/>
              </a:solidFill>
            </a:endParaRPr>
          </a:p>
        </p:txBody>
      </p:sp>
      <p:sp>
        <p:nvSpPr>
          <p:cNvPr id="115" name="200,000 homicides among youth ages 10-29 each year.…"/>
          <p:cNvSpPr txBox="1">
            <a:spLocks noGrp="1"/>
          </p:cNvSpPr>
          <p:nvPr>
            <p:ph type="body" sz="half" idx="1"/>
          </p:nvPr>
        </p:nvSpPr>
        <p:spPr>
          <a:xfrm>
            <a:off x="234696" y="2506662"/>
            <a:ext cx="4922520" cy="4351338"/>
          </a:xfrm>
          <a:prstGeom prst="rect">
            <a:avLst/>
          </a:prstGeom>
        </p:spPr>
        <p:txBody>
          <a:bodyPr>
            <a:normAutofit/>
          </a:bodyPr>
          <a:lstStyle/>
          <a:p>
            <a:r>
              <a:rPr lang="hu-HU" sz="2400" dirty="0"/>
              <a:t>Évente mintegy 200 ezer gyilkosság történik világszerte a 10-29 éves fiatalok körében. </a:t>
            </a:r>
            <a:endParaRPr lang="hu-HU" sz="2400" dirty="0" smtClean="0"/>
          </a:p>
          <a:p>
            <a:pPr lvl="0"/>
            <a:r>
              <a:rPr lang="hu-HU" sz="2400" dirty="0"/>
              <a:t>Ez közel a </a:t>
            </a:r>
            <a:r>
              <a:rPr lang="hu-HU" sz="2400" b="1" dirty="0"/>
              <a:t>fele </a:t>
            </a:r>
            <a:r>
              <a:rPr lang="hu-HU" sz="2400" dirty="0"/>
              <a:t>(43%-a) a világon elkövetett összes gyilkosságnak. </a:t>
            </a:r>
          </a:p>
          <a:p>
            <a:r>
              <a:rPr lang="hu-HU" sz="2400" dirty="0"/>
              <a:t>Az emberölés a </a:t>
            </a:r>
            <a:r>
              <a:rPr lang="hu-HU" sz="2400" b="1" dirty="0"/>
              <a:t>negyedik</a:t>
            </a:r>
            <a:r>
              <a:rPr lang="hu-HU" sz="2400" dirty="0"/>
              <a:t> vezető halálok a 10-29 évesek </a:t>
            </a:r>
            <a:r>
              <a:rPr lang="hu-HU" sz="2400" dirty="0" smtClean="0"/>
              <a:t>között</a:t>
            </a:r>
          </a:p>
          <a:p>
            <a:pPr lvl="0" fontAlgn="base"/>
            <a:r>
              <a:rPr lang="hu-HU" sz="2400" dirty="0" smtClean="0"/>
              <a:t>Az </a:t>
            </a:r>
            <a:r>
              <a:rPr lang="hu-HU" sz="2400" dirty="0"/>
              <a:t>áldozatok 83%-a hímnemű.</a:t>
            </a:r>
          </a:p>
          <a:p>
            <a:pPr lvl="0" fontAlgn="base"/>
            <a:r>
              <a:rPr lang="hu-HU" sz="2400" dirty="0"/>
              <a:t>A gyilkosságok áldozatain kívül még sokkal többen szorulnak kórházi kezelésre </a:t>
            </a:r>
            <a:r>
              <a:rPr lang="hu-HU" sz="2400" b="1" dirty="0"/>
              <a:t>súlyos sérüléseik</a:t>
            </a:r>
            <a:r>
              <a:rPr lang="hu-HU" sz="2400" dirty="0"/>
              <a:t> miatt.</a:t>
            </a:r>
          </a:p>
        </p:txBody>
      </p:sp>
      <p:sp>
        <p:nvSpPr>
          <p:cNvPr id="116" name="Up to 24% of women report their first sexual experience was forced.…"/>
          <p:cNvSpPr txBox="1"/>
          <p:nvPr/>
        </p:nvSpPr>
        <p:spPr>
          <a:xfrm>
            <a:off x="5492496" y="2506662"/>
            <a:ext cx="4610870" cy="43513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fontScale="92500" lnSpcReduction="20000"/>
          </a:bodyPr>
          <a:lstStyle/>
          <a:p>
            <a:pPr marL="342900" lvl="0" indent="-342900" fontAlgn="base">
              <a:buFont typeface="Arial" panose="020B0604020202020204" pitchFamily="34" charset="0"/>
              <a:buChar char="•"/>
            </a:pPr>
            <a:r>
              <a:rPr lang="hu-HU" sz="2400" dirty="0" smtClean="0">
                <a:uFill>
                  <a:solidFill>
                    <a:srgbClr val="000000"/>
                  </a:solidFill>
                </a:uFill>
                <a:ea typeface="Arial Unicode MS" panose="020B0604020202020204" pitchFamily="34" charset="-128"/>
                <a:cs typeface="Arial Unicode MS" panose="020B0604020202020204" pitchFamily="34" charset="-128"/>
              </a:rPr>
              <a:t>Egy tanulmány szerint </a:t>
            </a:r>
            <a:r>
              <a:rPr lang="hu-HU" sz="2400" b="1" dirty="0" smtClean="0">
                <a:uFill>
                  <a:solidFill>
                    <a:srgbClr val="000000"/>
                  </a:solidFill>
                </a:uFill>
                <a:ea typeface="Arial Unicode MS" panose="020B0604020202020204" pitchFamily="34" charset="-128"/>
                <a:cs typeface="Arial Unicode MS" panose="020B0604020202020204" pitchFamily="34" charset="-128"/>
              </a:rPr>
              <a:t>a nők</a:t>
            </a:r>
            <a:r>
              <a:rPr lang="hu-HU" sz="2400" dirty="0" smtClean="0">
                <a:uFill>
                  <a:solidFill>
                    <a:srgbClr val="000000"/>
                  </a:solidFill>
                </a:uFill>
                <a:ea typeface="Arial Unicode MS" panose="020B0604020202020204" pitchFamily="34" charset="-128"/>
                <a:cs typeface="Arial Unicode MS" panose="020B0604020202020204" pitchFamily="34" charset="-128"/>
              </a:rPr>
              <a:t> 24%-a számolt be arról, hogy az első szexuális tapasztalata erőszakkal kikényszerített volt</a:t>
            </a:r>
            <a:r>
              <a:rPr lang="hu-HU" sz="2400" dirty="0" smtClean="0">
                <a:uFill>
                  <a:solidFill>
                    <a:srgbClr val="000000"/>
                  </a:solidFill>
                </a:uFill>
                <a:latin typeface="Avenir Book"/>
                <a:ea typeface="Arial Unicode MS" panose="020B0604020202020204" pitchFamily="34" charset="-128"/>
                <a:cs typeface="Arial Unicode MS" panose="020B0604020202020204" pitchFamily="34" charset="-128"/>
              </a:rPr>
              <a:t>. </a:t>
            </a:r>
            <a:endParaRPr lang="hu-HU" sz="2800" dirty="0" smtClean="0">
              <a:uFill>
                <a:solidFill>
                  <a:srgbClr val="000000"/>
                </a:solidFill>
              </a:uFill>
              <a:latin typeface="Times New Roman" panose="02020603050405020304" pitchFamily="18" charset="0"/>
              <a:ea typeface="Arial Unicode MS" panose="020B0604020202020204" pitchFamily="34" charset="-128"/>
              <a:cs typeface="Arial Unicode MS" panose="020B0604020202020204" pitchFamily="34" charset="-128"/>
            </a:endParaRPr>
          </a:p>
          <a:p>
            <a:pPr marL="342900" indent="-342900">
              <a:lnSpc>
                <a:spcPct val="90000"/>
              </a:lnSpc>
              <a:spcBef>
                <a:spcPts val="1000"/>
              </a:spcBef>
              <a:buSzPct val="100000"/>
              <a:buFont typeface="Arial" panose="020B0604020202020204" pitchFamily="34" charset="0"/>
              <a:buChar char="•"/>
              <a:defRPr sz="2800"/>
            </a:pPr>
            <a:r>
              <a:rPr lang="hu-HU" sz="2400" dirty="0" smtClean="0"/>
              <a:t>A fiatalkorban elszenvedett erőszak komoly, gyakran </a:t>
            </a:r>
            <a:r>
              <a:rPr lang="hu-HU" sz="2400" b="1" dirty="0" smtClean="0"/>
              <a:t>élethosszig tartó hatást</a:t>
            </a:r>
            <a:r>
              <a:rPr lang="hu-HU" sz="2400" dirty="0" smtClean="0"/>
              <a:t> gyakorol az áldozat lelki, fizikai és társadalmi életére.</a:t>
            </a:r>
          </a:p>
          <a:p>
            <a:pPr marL="342900" indent="-342900">
              <a:lnSpc>
                <a:spcPct val="90000"/>
              </a:lnSpc>
              <a:spcBef>
                <a:spcPts val="1000"/>
              </a:spcBef>
              <a:buSzPct val="100000"/>
              <a:buFont typeface="Arial" panose="020B0604020202020204" pitchFamily="34" charset="0"/>
              <a:buChar char="•"/>
              <a:defRPr sz="2800"/>
            </a:pPr>
            <a:endParaRPr lang="hu-HU" sz="2400" dirty="0" smtClean="0"/>
          </a:p>
          <a:p>
            <a:pPr marL="342900" lvl="0" indent="-342900" fontAlgn="base">
              <a:buFont typeface="Arial" panose="020B0604020202020204" pitchFamily="34" charset="0"/>
              <a:buChar char="•"/>
            </a:pPr>
            <a:r>
              <a:rPr lang="hu-HU" sz="2400" dirty="0"/>
              <a:t>A fiatalkori erőszak </a:t>
            </a:r>
            <a:r>
              <a:rPr lang="hu-HU" sz="2400" b="1" dirty="0"/>
              <a:t>nagymértékben növeli</a:t>
            </a:r>
            <a:r>
              <a:rPr lang="hu-HU" sz="2400" dirty="0"/>
              <a:t> az egészségügyi, jóléti és büntetőjogi szolgálatok </a:t>
            </a:r>
            <a:r>
              <a:rPr lang="hu-HU" sz="2400" b="1" dirty="0"/>
              <a:t>költségeit</a:t>
            </a:r>
            <a:r>
              <a:rPr lang="hu-HU" sz="2400" dirty="0"/>
              <a:t> és csökkenti a teljesítőképességet valamint az önértékelést. </a:t>
            </a:r>
          </a:p>
        </p:txBody>
      </p:sp>
    </p:spTree>
  </p:cSld>
  <p:clrMapOvr>
    <a:masterClrMapping/>
  </p:clrMapOvr>
  <p:transition spd="med"/>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234" name="Silence is not how God defines loving others well."/>
          <p:cNvSpPr txBox="1">
            <a:spLocks noGrp="1"/>
          </p:cNvSpPr>
          <p:nvPr>
            <p:ph type="title"/>
          </p:nvPr>
        </p:nvSpPr>
        <p:spPr>
          <a:xfrm>
            <a:off x="831850" y="1709738"/>
            <a:ext cx="9391142" cy="2852737"/>
          </a:xfrm>
          <a:prstGeom prst="rect">
            <a:avLst/>
          </a:prstGeom>
        </p:spPr>
        <p:txBody>
          <a:bodyPr>
            <a:normAutofit/>
          </a:bodyPr>
          <a:lstStyle/>
          <a:p>
            <a:r>
              <a:rPr lang="hu-HU" dirty="0" smtClean="0"/>
              <a:t>Isten nem a </a:t>
            </a:r>
            <a:r>
              <a:rPr lang="hu-HU" b="1" dirty="0" smtClean="0">
                <a:solidFill>
                  <a:srgbClr val="C00000"/>
                </a:solidFill>
              </a:rPr>
              <a:t>hallgatásban </a:t>
            </a:r>
            <a:r>
              <a:rPr lang="hu-HU" dirty="0" smtClean="0"/>
              <a:t>határozta </a:t>
            </a:r>
            <a:r>
              <a:rPr lang="hu-HU" dirty="0"/>
              <a:t>meg mások helyes szeretetnének módját. </a:t>
            </a:r>
            <a:endParaRPr dirty="0"/>
          </a:p>
        </p:txBody>
      </p:sp>
      <p:sp>
        <p:nvSpPr>
          <p:cNvPr id="235" name="Scripture says to speak out.  (Isaiah 58:1-2, 6-7)"/>
          <p:cNvSpPr txBox="1">
            <a:spLocks noGrp="1"/>
          </p:cNvSpPr>
          <p:nvPr>
            <p:ph type="body" sz="quarter" idx="1"/>
          </p:nvPr>
        </p:nvSpPr>
        <p:spPr>
          <a:prstGeom prst="rect">
            <a:avLst/>
          </a:prstGeom>
        </p:spPr>
        <p:txBody>
          <a:bodyPr>
            <a:normAutofit/>
          </a:bodyPr>
          <a:lstStyle/>
          <a:p>
            <a:r>
              <a:rPr lang="hu-HU" dirty="0" smtClean="0"/>
              <a:t>A </a:t>
            </a:r>
            <a:r>
              <a:rPr lang="hu-HU" dirty="0"/>
              <a:t>Szentírás azt mondja, hogy kiáltsunk hangosan. </a:t>
            </a:r>
            <a:endParaRPr lang="hu-HU" dirty="0" smtClean="0"/>
          </a:p>
          <a:p>
            <a:r>
              <a:rPr lang="hu-HU" dirty="0" smtClean="0"/>
              <a:t>(</a:t>
            </a:r>
            <a:r>
              <a:rPr lang="hu-HU" dirty="0" err="1" smtClean="0"/>
              <a:t>Ézsa</a:t>
            </a:r>
            <a:r>
              <a:rPr lang="hu-HU" dirty="0" smtClean="0"/>
              <a:t> </a:t>
            </a:r>
            <a:r>
              <a:rPr lang="hu-HU" dirty="0"/>
              <a:t>58:1, 2, </a:t>
            </a:r>
            <a:r>
              <a:rPr lang="hu-HU" dirty="0" smtClean="0"/>
              <a:t>6,7)</a:t>
            </a:r>
            <a:endParaRPr lang="hu-HU" dirty="0"/>
          </a:p>
        </p:txBody>
      </p:sp>
    </p:spTree>
  </p:cSld>
  <p:clrMapOvr>
    <a:masterClrMapping/>
  </p:clrMapOvr>
  <p:transition spd="med"/>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237" name="Silence is not the way to inspire abusers to embrace humble change."/>
          <p:cNvSpPr txBox="1">
            <a:spLocks noGrp="1"/>
          </p:cNvSpPr>
          <p:nvPr>
            <p:ph type="title"/>
          </p:nvPr>
        </p:nvSpPr>
        <p:spPr>
          <a:xfrm>
            <a:off x="831850" y="1984058"/>
            <a:ext cx="9281414" cy="2852737"/>
          </a:xfrm>
          <a:prstGeom prst="rect">
            <a:avLst/>
          </a:prstGeom>
        </p:spPr>
        <p:txBody>
          <a:bodyPr>
            <a:normAutofit fontScale="90000"/>
          </a:bodyPr>
          <a:lstStyle/>
          <a:p>
            <a:r>
              <a:rPr lang="hu-HU" dirty="0" smtClean="0"/>
              <a:t>Az </a:t>
            </a:r>
            <a:r>
              <a:rPr lang="hu-HU" b="1" dirty="0">
                <a:solidFill>
                  <a:srgbClr val="C00000"/>
                </a:solidFill>
              </a:rPr>
              <a:t>elhallgatás </a:t>
            </a:r>
            <a:r>
              <a:rPr lang="hu-HU" dirty="0"/>
              <a:t>módszere nem ösztönzi alázatos megbánásra és változtatásra az elkövetőket. </a:t>
            </a:r>
          </a:p>
        </p:txBody>
      </p:sp>
      <p:sp>
        <p:nvSpPr>
          <p:cNvPr id="238" name="Scripture says to hold each other accountable.  (Ephesians 5:11-13)"/>
          <p:cNvSpPr txBox="1">
            <a:spLocks noGrp="1"/>
          </p:cNvSpPr>
          <p:nvPr>
            <p:ph type="body" sz="quarter" idx="1"/>
          </p:nvPr>
        </p:nvSpPr>
        <p:spPr>
          <a:xfrm>
            <a:off x="831850" y="4863782"/>
            <a:ext cx="10515600" cy="1500188"/>
          </a:xfrm>
          <a:prstGeom prst="rect">
            <a:avLst/>
          </a:prstGeom>
        </p:spPr>
        <p:txBody>
          <a:bodyPr>
            <a:normAutofit/>
          </a:bodyPr>
          <a:lstStyle/>
          <a:p>
            <a:r>
              <a:rPr lang="hu-HU" dirty="0" smtClean="0"/>
              <a:t>A </a:t>
            </a:r>
            <a:r>
              <a:rPr lang="hu-HU" dirty="0"/>
              <a:t>Szentírás azt mondja, hogy számoltassuk el egymást</a:t>
            </a:r>
            <a:r>
              <a:rPr lang="hu-HU" dirty="0" smtClean="0"/>
              <a:t>.</a:t>
            </a:r>
          </a:p>
          <a:p>
            <a:r>
              <a:rPr lang="hu-HU" dirty="0" smtClean="0"/>
              <a:t> </a:t>
            </a:r>
            <a:r>
              <a:rPr lang="hu-HU" dirty="0"/>
              <a:t>(</a:t>
            </a:r>
            <a:r>
              <a:rPr lang="hu-HU" dirty="0" err="1"/>
              <a:t>Eféz</a:t>
            </a:r>
            <a:r>
              <a:rPr lang="hu-HU" dirty="0"/>
              <a:t> 5:11-13</a:t>
            </a:r>
            <a:r>
              <a:rPr lang="hu-HU" dirty="0" smtClean="0"/>
              <a:t>).</a:t>
            </a:r>
            <a:endParaRPr lang="hu-HU" dirty="0"/>
          </a:p>
        </p:txBody>
      </p:sp>
    </p:spTree>
  </p:cSld>
  <p:clrMapOvr>
    <a:masterClrMapping/>
  </p:clrMapOvr>
  <p:transition spd="med"/>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240" name="Silence is not part of the biblical process of forgiveness."/>
          <p:cNvSpPr txBox="1">
            <a:spLocks noGrp="1"/>
          </p:cNvSpPr>
          <p:nvPr>
            <p:ph type="title"/>
          </p:nvPr>
        </p:nvSpPr>
        <p:spPr>
          <a:xfrm>
            <a:off x="831850" y="1709738"/>
            <a:ext cx="9464294" cy="2852737"/>
          </a:xfrm>
          <a:prstGeom prst="rect">
            <a:avLst/>
          </a:prstGeom>
        </p:spPr>
        <p:txBody>
          <a:bodyPr>
            <a:normAutofit/>
          </a:bodyPr>
          <a:lstStyle/>
          <a:p>
            <a:r>
              <a:rPr lang="hu-HU" dirty="0" smtClean="0"/>
              <a:t>Az </a:t>
            </a:r>
            <a:r>
              <a:rPr lang="hu-HU" b="1" dirty="0">
                <a:solidFill>
                  <a:srgbClr val="C00000"/>
                </a:solidFill>
              </a:rPr>
              <a:t>elhallgatás</a:t>
            </a:r>
            <a:r>
              <a:rPr lang="hu-HU" dirty="0"/>
              <a:t> nem része a bibliai értelemben vett megbocsájtási folyamatnak. </a:t>
            </a:r>
            <a:endParaRPr dirty="0"/>
          </a:p>
        </p:txBody>
      </p:sp>
      <p:sp>
        <p:nvSpPr>
          <p:cNvPr id="241" name="Scripture says to rebuke those who harm the little ones.  (Luke 17:3)"/>
          <p:cNvSpPr txBox="1">
            <a:spLocks noGrp="1"/>
          </p:cNvSpPr>
          <p:nvPr>
            <p:ph type="body" sz="quarter" idx="1"/>
          </p:nvPr>
        </p:nvSpPr>
        <p:spPr>
          <a:xfrm>
            <a:off x="831850" y="4896464"/>
            <a:ext cx="10515600" cy="1193185"/>
          </a:xfrm>
          <a:prstGeom prst="rect">
            <a:avLst/>
          </a:prstGeom>
        </p:spPr>
        <p:txBody>
          <a:bodyPr>
            <a:normAutofit lnSpcReduction="10000"/>
          </a:bodyPr>
          <a:lstStyle/>
          <a:p>
            <a:r>
              <a:rPr lang="hu-HU" dirty="0"/>
              <a:t>A Szentírás szerint utasítsuk rendre azokat, akik a kicsinyeket bántják</a:t>
            </a:r>
            <a:r>
              <a:rPr lang="hu-HU" dirty="0" smtClean="0"/>
              <a:t>.</a:t>
            </a:r>
          </a:p>
          <a:p>
            <a:r>
              <a:rPr lang="hu-HU" dirty="0" smtClean="0"/>
              <a:t> </a:t>
            </a:r>
            <a:r>
              <a:rPr lang="hu-HU" dirty="0"/>
              <a:t>(Lukács 17:3).</a:t>
            </a:r>
            <a:br>
              <a:rPr lang="hu-HU" dirty="0"/>
            </a:br>
            <a:endParaRPr lang="hu-HU" dirty="0"/>
          </a:p>
        </p:txBody>
      </p:sp>
    </p:spTree>
  </p:cSld>
  <p:clrMapOvr>
    <a:masterClrMapping/>
  </p:clrMapOvr>
  <p:transition spd="med"/>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243" name="Silence does not bring transformation."/>
          <p:cNvSpPr txBox="1">
            <a:spLocks noGrp="1"/>
          </p:cNvSpPr>
          <p:nvPr>
            <p:ph type="title"/>
          </p:nvPr>
        </p:nvSpPr>
        <p:spPr>
          <a:xfrm>
            <a:off x="831850" y="1709739"/>
            <a:ext cx="10515600" cy="2110094"/>
          </a:xfrm>
          <a:prstGeom prst="rect">
            <a:avLst/>
          </a:prstGeom>
        </p:spPr>
        <p:txBody>
          <a:bodyPr/>
          <a:lstStyle/>
          <a:p>
            <a:r>
              <a:rPr lang="pt-BR" dirty="0" smtClean="0"/>
              <a:t>A </a:t>
            </a:r>
            <a:r>
              <a:rPr lang="pt-BR" b="1" dirty="0">
                <a:solidFill>
                  <a:srgbClr val="C00000"/>
                </a:solidFill>
              </a:rPr>
              <a:t>csend </a:t>
            </a:r>
            <a:r>
              <a:rPr lang="pt-BR" dirty="0"/>
              <a:t>nem hoz változást. </a:t>
            </a:r>
            <a:r>
              <a:rPr lang="hu-HU" dirty="0" smtClean="0"/>
              <a:t> </a:t>
            </a:r>
            <a:endParaRPr lang="hu-HU" dirty="0"/>
          </a:p>
        </p:txBody>
      </p:sp>
      <p:sp>
        <p:nvSpPr>
          <p:cNvPr id="244" name="Scripture shows that covering sin brings calamity to the entire community.  (Joshua 7-9)"/>
          <p:cNvSpPr txBox="1">
            <a:spLocks noGrp="1"/>
          </p:cNvSpPr>
          <p:nvPr>
            <p:ph type="body" sz="quarter" idx="1"/>
          </p:nvPr>
        </p:nvSpPr>
        <p:spPr>
          <a:prstGeom prst="rect">
            <a:avLst/>
          </a:prstGeom>
        </p:spPr>
        <p:txBody>
          <a:bodyPr/>
          <a:lstStyle/>
          <a:p>
            <a:r>
              <a:rPr lang="hu-HU" dirty="0"/>
              <a:t>A Biblia bemutatja, hogy a bűn elhallgatása csapást hoz az egész közösségre</a:t>
            </a:r>
            <a:r>
              <a:rPr lang="hu-HU" dirty="0" smtClean="0"/>
              <a:t>.</a:t>
            </a:r>
          </a:p>
          <a:p>
            <a:r>
              <a:rPr lang="hu-HU" dirty="0" smtClean="0"/>
              <a:t>(</a:t>
            </a:r>
            <a:r>
              <a:rPr lang="hu-HU" dirty="0"/>
              <a:t>Józsué 7:19).</a:t>
            </a:r>
            <a:br>
              <a:rPr lang="hu-HU" dirty="0"/>
            </a:br>
            <a:endParaRPr lang="hu-HU" dirty="0"/>
          </a:p>
        </p:txBody>
      </p:sp>
    </p:spTree>
  </p:cSld>
  <p:clrMapOvr>
    <a:masterClrMapping/>
  </p:clrMapOvr>
  <p:transition spd="med"/>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246" name="Silence does not facilitate healing.  Silence does not save the lambs."/>
          <p:cNvSpPr txBox="1">
            <a:spLocks noGrp="1"/>
          </p:cNvSpPr>
          <p:nvPr>
            <p:ph type="title"/>
          </p:nvPr>
        </p:nvSpPr>
        <p:spPr>
          <a:xfrm>
            <a:off x="246634" y="1682751"/>
            <a:ext cx="10268966" cy="2852737"/>
          </a:xfrm>
          <a:prstGeom prst="rect">
            <a:avLst/>
          </a:prstGeom>
        </p:spPr>
        <p:txBody>
          <a:bodyPr>
            <a:normAutofit fontScale="90000"/>
          </a:bodyPr>
          <a:lstStyle/>
          <a:p>
            <a:pPr defTabSz="877823">
              <a:defRPr sz="5760"/>
            </a:pPr>
            <a:r>
              <a:rPr lang="hu-HU" dirty="0" smtClean="0"/>
              <a:t>Az </a:t>
            </a:r>
            <a:r>
              <a:rPr lang="hu-HU" b="1" dirty="0">
                <a:solidFill>
                  <a:srgbClr val="C00000"/>
                </a:solidFill>
              </a:rPr>
              <a:t>elhallgatás </a:t>
            </a:r>
            <a:r>
              <a:rPr lang="hu-HU" dirty="0"/>
              <a:t>nem segíti elő a gyógyulást. </a:t>
            </a:r>
            <a:br>
              <a:rPr lang="hu-HU" dirty="0"/>
            </a:br>
            <a:r>
              <a:rPr lang="hu-HU" dirty="0"/>
              <a:t>A </a:t>
            </a:r>
            <a:r>
              <a:rPr lang="hu-HU" b="1" dirty="0">
                <a:solidFill>
                  <a:srgbClr val="C00000"/>
                </a:solidFill>
              </a:rPr>
              <a:t>csend </a:t>
            </a:r>
            <a:r>
              <a:rPr lang="hu-HU" dirty="0"/>
              <a:t>nem menti meg a bárányokat. </a:t>
            </a:r>
          </a:p>
        </p:txBody>
      </p:sp>
      <p:sp>
        <p:nvSpPr>
          <p:cNvPr id="4" name="Scripture shows that covering sin brings calamity to the entire community.  (Joshua 7-9)">
            <a:extLst>
              <a:ext uri="{FF2B5EF4-FFF2-40B4-BE49-F238E27FC236}">
                <a16:creationId xmlns:a16="http://schemas.microsoft.com/office/drawing/2014/main" xmlns="" id="{53FB10DE-BC45-6744-8AAB-5375F4EA0D85}"/>
              </a:ext>
            </a:extLst>
          </p:cNvPr>
          <p:cNvSpPr txBox="1">
            <a:spLocks noGrp="1"/>
          </p:cNvSpPr>
          <p:nvPr>
            <p:ph type="body" sz="quarter" idx="1"/>
          </p:nvPr>
        </p:nvSpPr>
        <p:spPr>
          <a:xfrm>
            <a:off x="246634" y="4562475"/>
            <a:ext cx="10515600" cy="1500188"/>
          </a:xfrm>
          <a:prstGeom prst="rect">
            <a:avLst/>
          </a:prstGeom>
        </p:spPr>
        <p:txBody>
          <a:bodyPr/>
          <a:lstStyle/>
          <a:p>
            <a:r>
              <a:rPr lang="hu-HU" dirty="0" smtClean="0"/>
              <a:t>Törjük meg a csendet és, vessünk véget neki! </a:t>
            </a:r>
          </a:p>
          <a:p>
            <a:r>
              <a:rPr lang="en-US" b="1" dirty="0" err="1" smtClean="0"/>
              <a:t>end</a:t>
            </a:r>
            <a:r>
              <a:rPr lang="en-US" b="1" dirty="0" err="1" smtClean="0">
                <a:solidFill>
                  <a:srgbClr val="C00000"/>
                </a:solidFill>
              </a:rPr>
              <a:t>it</a:t>
            </a:r>
            <a:r>
              <a:rPr lang="en-US" b="1" dirty="0" err="1" smtClean="0"/>
              <a:t>now</a:t>
            </a:r>
            <a:r>
              <a:rPr lang="en-US" dirty="0"/>
              <a:t>.</a:t>
            </a:r>
            <a:endParaRPr dirty="0"/>
          </a:p>
        </p:txBody>
      </p:sp>
    </p:spTree>
  </p:cSld>
  <p:clrMapOvr>
    <a:masterClrMapping/>
  </p:clrMapOvr>
  <p:transition spd="med"/>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270" name="Together, we can break the silence.…"/>
          <p:cNvSpPr txBox="1">
            <a:spLocks noGrp="1"/>
          </p:cNvSpPr>
          <p:nvPr>
            <p:ph type="title"/>
          </p:nvPr>
        </p:nvSpPr>
        <p:spPr>
          <a:xfrm>
            <a:off x="1209368" y="1887794"/>
            <a:ext cx="7642024" cy="3783703"/>
          </a:xfrm>
          <a:prstGeom prst="rect">
            <a:avLst/>
          </a:prstGeom>
        </p:spPr>
        <p:txBody>
          <a:bodyPr>
            <a:normAutofit/>
          </a:bodyPr>
          <a:lstStyle/>
          <a:p>
            <a:pPr algn="ctr"/>
            <a:r>
              <a:rPr lang="hu-HU" dirty="0" smtClean="0"/>
              <a:t>Együtt </a:t>
            </a:r>
            <a:r>
              <a:rPr lang="hu-HU" dirty="0"/>
              <a:t>megtörhetjük a </a:t>
            </a:r>
            <a:r>
              <a:rPr lang="hu-HU" dirty="0" smtClean="0"/>
              <a:t>csendet. Együtt véget vethetünk neki.</a:t>
            </a:r>
            <a:br>
              <a:rPr lang="hu-HU" dirty="0" smtClean="0"/>
            </a:br>
            <a:r>
              <a:rPr b="1" dirty="0" err="1" smtClean="0">
                <a:latin typeface="Avenir Heavy"/>
                <a:ea typeface="Avenir Heavy"/>
                <a:cs typeface="Avenir Heavy"/>
                <a:sym typeface="Avenir Heavy"/>
              </a:rPr>
              <a:t>end</a:t>
            </a:r>
            <a:r>
              <a:rPr b="1" dirty="0" err="1" smtClean="0">
                <a:solidFill>
                  <a:srgbClr val="C00000"/>
                </a:solidFill>
                <a:uFill>
                  <a:solidFill>
                    <a:srgbClr val="C00000"/>
                  </a:solidFill>
                </a:uFill>
                <a:latin typeface="Avenir Heavy"/>
                <a:ea typeface="Avenir Heavy"/>
                <a:cs typeface="Avenir Heavy"/>
                <a:sym typeface="Avenir Heavy"/>
              </a:rPr>
              <a:t>it</a:t>
            </a:r>
            <a:r>
              <a:rPr b="1" dirty="0" err="1" smtClean="0">
                <a:latin typeface="Avenir Heavy"/>
                <a:ea typeface="Avenir Heavy"/>
                <a:cs typeface="Avenir Heavy"/>
                <a:sym typeface="Avenir Heavy"/>
              </a:rPr>
              <a:t>now</a:t>
            </a:r>
            <a:r>
              <a:rPr dirty="0"/>
              <a:t>.</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118" name="According to RAINN.org:"/>
          <p:cNvSpPr txBox="1">
            <a:spLocks noGrp="1"/>
          </p:cNvSpPr>
          <p:nvPr>
            <p:ph type="title"/>
          </p:nvPr>
        </p:nvSpPr>
        <p:spPr>
          <a:xfrm>
            <a:off x="234696" y="1504335"/>
            <a:ext cx="10515600" cy="867390"/>
          </a:xfrm>
          <a:prstGeom prst="rect">
            <a:avLst/>
          </a:prstGeom>
        </p:spPr>
        <p:txBody>
          <a:bodyPr>
            <a:normAutofit fontScale="90000"/>
          </a:bodyPr>
          <a:lstStyle/>
          <a:p>
            <a:r>
              <a:rPr lang="hu-HU" b="1" dirty="0" smtClean="0"/>
              <a:t>A RAINN </a:t>
            </a:r>
            <a:r>
              <a:rPr lang="hu-HU" dirty="0" smtClean="0"/>
              <a:t>(</a:t>
            </a:r>
            <a:r>
              <a:rPr lang="en-US" dirty="0"/>
              <a:t>Rape, Abuse &amp; Incest National Network) </a:t>
            </a:r>
            <a:r>
              <a:rPr lang="hu-HU" dirty="0"/>
              <a:t>[A szexuális erőszak, bántalmazás és vérfertőzés elleni nemzeti hálózat] </a:t>
            </a:r>
            <a:r>
              <a:rPr lang="hu-HU" b="1" dirty="0" smtClean="0"/>
              <a:t>adatai szerint: </a:t>
            </a:r>
            <a:endParaRPr lang="hu-HU" b="1" dirty="0"/>
          </a:p>
        </p:txBody>
      </p:sp>
      <p:sp>
        <p:nvSpPr>
          <p:cNvPr id="119" name="1 in 9 girls experience sexual abuse or assault by an adult.…"/>
          <p:cNvSpPr txBox="1">
            <a:spLocks noGrp="1"/>
          </p:cNvSpPr>
          <p:nvPr>
            <p:ph type="body" idx="1"/>
          </p:nvPr>
        </p:nvSpPr>
        <p:spPr>
          <a:xfrm>
            <a:off x="234696" y="3229897"/>
            <a:ext cx="9201912" cy="3451121"/>
          </a:xfrm>
          <a:prstGeom prst="rect">
            <a:avLst/>
          </a:prstGeom>
        </p:spPr>
        <p:txBody>
          <a:bodyPr>
            <a:normAutofit/>
          </a:bodyPr>
          <a:lstStyle/>
          <a:p>
            <a:pPr lvl="1" fontAlgn="base"/>
            <a:r>
              <a:rPr lang="hu-HU" dirty="0"/>
              <a:t>Minden kilencedik 19 év alatti leányt és minden ötvenharmadik fiút ér szexuális erőszak egy felnőtt által.</a:t>
            </a:r>
            <a:endParaRPr lang="hu-HU" sz="3200" dirty="0"/>
          </a:p>
          <a:p>
            <a:pPr lvl="1" fontAlgn="base"/>
            <a:r>
              <a:rPr lang="hu-HU" dirty="0"/>
              <a:t>A 19 év alatti áldozatok 82%-a nőnemű.</a:t>
            </a:r>
            <a:endParaRPr lang="hu-HU" sz="3200" dirty="0"/>
          </a:p>
          <a:p>
            <a:pPr lvl="1" fontAlgn="base"/>
            <a:r>
              <a:rPr lang="hu-HU" dirty="0"/>
              <a:t>Az egész lakossághoz képest a 16-19 éves nők négyszer nagyobb eséllyel válnak nemi erőszak, vagy erőszak-kísérlet áldozatává.</a:t>
            </a:r>
            <a:endParaRPr lang="hu-HU" sz="3200" dirty="0"/>
          </a:p>
          <a:p>
            <a:pPr lvl="1" fontAlgn="base"/>
            <a:r>
              <a:rPr lang="hu-HU" dirty="0"/>
              <a:t>A nemi erőszak áldozatai között 10-ból 9 nő</a:t>
            </a:r>
            <a:r>
              <a:rPr lang="hu-HU" dirty="0" smtClean="0"/>
              <a:t>.</a:t>
            </a:r>
            <a:endParaRPr lang="hu-HU" sz="3200" dirty="0"/>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121" name="According to RAINN.org"/>
          <p:cNvSpPr txBox="1">
            <a:spLocks noGrp="1"/>
          </p:cNvSpPr>
          <p:nvPr>
            <p:ph type="title"/>
          </p:nvPr>
        </p:nvSpPr>
        <p:spPr>
          <a:xfrm>
            <a:off x="271272" y="1046162"/>
            <a:ext cx="10515600" cy="1325563"/>
          </a:xfrm>
          <a:prstGeom prst="rect">
            <a:avLst/>
          </a:prstGeom>
        </p:spPr>
        <p:txBody>
          <a:bodyPr/>
          <a:lstStyle/>
          <a:p>
            <a:r>
              <a:rPr lang="hu-HU" b="1" dirty="0" smtClean="0"/>
              <a:t>A </a:t>
            </a:r>
            <a:r>
              <a:rPr lang="hu-HU" b="1" dirty="0" err="1" smtClean="0"/>
              <a:t>RAINN.org</a:t>
            </a:r>
            <a:r>
              <a:rPr lang="hu-HU" b="1" dirty="0" smtClean="0"/>
              <a:t> adatai megrázóak: </a:t>
            </a:r>
            <a:endParaRPr lang="hu-HU" b="1" dirty="0"/>
          </a:p>
        </p:txBody>
      </p:sp>
      <p:sp>
        <p:nvSpPr>
          <p:cNvPr id="122" name="Effects of child sexual abuse include:…"/>
          <p:cNvSpPr txBox="1">
            <a:spLocks noGrp="1"/>
          </p:cNvSpPr>
          <p:nvPr>
            <p:ph type="body" idx="1"/>
          </p:nvPr>
        </p:nvSpPr>
        <p:spPr>
          <a:xfrm>
            <a:off x="271272" y="2506662"/>
            <a:ext cx="10515600" cy="4351338"/>
          </a:xfrm>
          <a:prstGeom prst="rect">
            <a:avLst/>
          </a:prstGeom>
        </p:spPr>
        <p:txBody>
          <a:bodyPr/>
          <a:lstStyle/>
          <a:p>
            <a:r>
              <a:rPr lang="hu-HU" dirty="0" smtClean="0"/>
              <a:t>A gyermekkori szexuális bántalmazás hatásai az áldozatokra többek között:</a:t>
            </a:r>
          </a:p>
          <a:p>
            <a:pPr marL="685800" lvl="1" indent="-228600"/>
            <a:r>
              <a:rPr lang="hu-HU" dirty="0" smtClean="0"/>
              <a:t>Növeli a lelki betegségük kockázatát.</a:t>
            </a:r>
          </a:p>
          <a:p>
            <a:pPr marL="685800" lvl="1" indent="-228600"/>
            <a:r>
              <a:rPr lang="hu-HU" dirty="0" smtClean="0"/>
              <a:t>4x nagyobb eséllyel válnak drogfogyasztóvá.</a:t>
            </a:r>
          </a:p>
          <a:p>
            <a:pPr marL="685800" lvl="1" indent="-228600"/>
            <a:r>
              <a:rPr lang="hu-HU" dirty="0" smtClean="0"/>
              <a:t>4x gyakoribb köztük felnőttkorban a PTSD.</a:t>
            </a:r>
          </a:p>
          <a:p>
            <a:pPr marL="685800" lvl="1" indent="-228600"/>
            <a:r>
              <a:rPr lang="hu-HU" dirty="0" smtClean="0"/>
              <a:t>3x nagyobb eséllyel válnak depressziós felnőtté. </a:t>
            </a:r>
            <a:endParaRPr lang="hu-HU" dirty="0"/>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124" name="How can we keep our children safe?"/>
          <p:cNvSpPr txBox="1">
            <a:spLocks noGrp="1"/>
          </p:cNvSpPr>
          <p:nvPr>
            <p:ph type="title"/>
          </p:nvPr>
        </p:nvSpPr>
        <p:spPr>
          <a:xfrm>
            <a:off x="1243584" y="2002631"/>
            <a:ext cx="7626096" cy="2852737"/>
          </a:xfrm>
          <a:prstGeom prst="rect">
            <a:avLst/>
          </a:prstGeom>
        </p:spPr>
        <p:txBody>
          <a:bodyPr>
            <a:normAutofit/>
          </a:bodyPr>
          <a:lstStyle/>
          <a:p>
            <a:pPr algn="ctr"/>
            <a:r>
              <a:rPr lang="hu-HU" sz="5400" b="1" dirty="0" smtClean="0"/>
              <a:t>Hogyan őrizhetjük meg gyermekeink biztonságát?</a:t>
            </a:r>
            <a:endParaRPr lang="hu-HU" sz="5400" b="1" dirty="0"/>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127" name="Where Youth Violence Begins:"/>
          <p:cNvSpPr txBox="1">
            <a:spLocks noGrp="1"/>
          </p:cNvSpPr>
          <p:nvPr>
            <p:ph type="title"/>
          </p:nvPr>
        </p:nvSpPr>
        <p:spPr>
          <a:xfrm>
            <a:off x="347113" y="1283827"/>
            <a:ext cx="10515600" cy="1325563"/>
          </a:xfrm>
          <a:prstGeom prst="rect">
            <a:avLst/>
          </a:prstGeom>
        </p:spPr>
        <p:txBody>
          <a:bodyPr/>
          <a:lstStyle/>
          <a:p>
            <a:r>
              <a:rPr lang="hu-HU" b="1" dirty="0" smtClean="0"/>
              <a:t>Ahol a fiatalkori erőszak kezdődik:</a:t>
            </a:r>
            <a:endParaRPr lang="hu-HU" b="1" dirty="0"/>
          </a:p>
        </p:txBody>
      </p:sp>
      <p:sp>
        <p:nvSpPr>
          <p:cNvPr id="128" name="93% of sexual abuse perpetrators are known to the child.…"/>
          <p:cNvSpPr txBox="1">
            <a:spLocks noGrp="1"/>
          </p:cNvSpPr>
          <p:nvPr>
            <p:ph type="body" idx="1"/>
          </p:nvPr>
        </p:nvSpPr>
        <p:spPr>
          <a:xfrm>
            <a:off x="427795" y="2596410"/>
            <a:ext cx="7129451" cy="2386157"/>
          </a:xfrm>
          <a:prstGeom prst="rect">
            <a:avLst/>
          </a:prstGeom>
        </p:spPr>
        <p:txBody>
          <a:bodyPr/>
          <a:lstStyle/>
          <a:p>
            <a:r>
              <a:rPr lang="hu-HU" dirty="0"/>
              <a:t>Az elkövetők 93%-át ismerik a </a:t>
            </a:r>
            <a:r>
              <a:rPr lang="hu-HU" dirty="0" smtClean="0"/>
              <a:t>gyerekek</a:t>
            </a:r>
          </a:p>
          <a:p>
            <a:r>
              <a:rPr lang="hu-HU" dirty="0" smtClean="0"/>
              <a:t>34</a:t>
            </a:r>
            <a:r>
              <a:rPr lang="hu-HU" dirty="0"/>
              <a:t>% </a:t>
            </a:r>
            <a:r>
              <a:rPr lang="hu-HU" dirty="0" err="1"/>
              <a:t>-uk</a:t>
            </a:r>
            <a:r>
              <a:rPr lang="hu-HU" dirty="0"/>
              <a:t> családtag, vagy rokon.</a:t>
            </a:r>
          </a:p>
          <a:p>
            <a:pPr marL="0" indent="0">
              <a:buNone/>
            </a:pPr>
            <a:r>
              <a:rPr lang="hu-HU" dirty="0" smtClean="0"/>
              <a:t>• Míg </a:t>
            </a:r>
            <a:r>
              <a:rPr lang="hu-HU" dirty="0"/>
              <a:t>az elkövetők csupán 7% - a idegen a kisgyermekeknek. </a:t>
            </a:r>
            <a:endParaRPr lang="en-US" dirty="0"/>
          </a:p>
        </p:txBody>
      </p:sp>
    </p:spTree>
  </p:cSld>
  <p:clrMapOvr>
    <a:masterClrMapping/>
  </p:clrMapOvr>
  <p:transition spd="med"/>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1312</TotalTime>
  <Words>4543</Words>
  <Application>Microsoft Office PowerPoint</Application>
  <PresentationFormat>Szélesvásznú</PresentationFormat>
  <Paragraphs>327</Paragraphs>
  <Slides>55</Slides>
  <Notes>55</Notes>
  <HiddenSlides>0</HiddenSlides>
  <MMClips>0</MMClips>
  <ScaleCrop>false</ScaleCrop>
  <HeadingPairs>
    <vt:vector size="6" baseType="variant">
      <vt:variant>
        <vt:lpstr>Használt betűtípusok</vt:lpstr>
      </vt:variant>
      <vt:variant>
        <vt:i4>15</vt:i4>
      </vt:variant>
      <vt:variant>
        <vt:lpstr>Téma</vt:lpstr>
      </vt:variant>
      <vt:variant>
        <vt:i4>1</vt:i4>
      </vt:variant>
      <vt:variant>
        <vt:lpstr>Diacímek</vt:lpstr>
      </vt:variant>
      <vt:variant>
        <vt:i4>55</vt:i4>
      </vt:variant>
    </vt:vector>
  </HeadingPairs>
  <TitlesOfParts>
    <vt:vector size="71" baseType="lpstr">
      <vt:lpstr>Arial Unicode MS</vt:lpstr>
      <vt:lpstr>Arial</vt:lpstr>
      <vt:lpstr>Avenir Book</vt:lpstr>
      <vt:lpstr>Avenir Heavy</vt:lpstr>
      <vt:lpstr>Avenir Light</vt:lpstr>
      <vt:lpstr>Avenir Next</vt:lpstr>
      <vt:lpstr>Avenir Next LT Pro</vt:lpstr>
      <vt:lpstr>Book Antiqua</vt:lpstr>
      <vt:lpstr>Calibri</vt:lpstr>
      <vt:lpstr>Calibri Light</vt:lpstr>
      <vt:lpstr>Carlito</vt:lpstr>
      <vt:lpstr>Helvetica Neue</vt:lpstr>
      <vt:lpstr>Symbol</vt:lpstr>
      <vt:lpstr>Times New Roman</vt:lpstr>
      <vt:lpstr>Verdana</vt:lpstr>
      <vt:lpstr>Office Theme</vt:lpstr>
      <vt:lpstr>TEREMTSÜNK BÉKESSÉGET OTTHONUNKBAN</vt:lpstr>
      <vt:lpstr>Szentírás</vt:lpstr>
      <vt:lpstr>A kicsi ember</vt:lpstr>
      <vt:lpstr>Statisztikai adatok a fiatalkori  erőszakról</vt:lpstr>
      <vt:lpstr>A WHO adatai szerint: </vt:lpstr>
      <vt:lpstr>A RAINN (Rape, Abuse &amp; Incest National Network) [A szexuális erőszak, bántalmazás és vérfertőzés elleni nemzeti hálózat] adatai szerint: </vt:lpstr>
      <vt:lpstr>A RAINN.org adatai megrázóak: </vt:lpstr>
      <vt:lpstr>Hogyan őrizhetjük meg gyermekeink biztonságát?</vt:lpstr>
      <vt:lpstr>Ahol a fiatalkori erőszak kezdődik:</vt:lpstr>
      <vt:lpstr>„Túlságosan gyakran éppen az otthon a legveszélyesebb hely a gyermekek számára.” </vt:lpstr>
      <vt:lpstr>A korai gyermekkorban megtapasztalt negatív élmények</vt:lpstr>
      <vt:lpstr>Ezek a negatív élmények lehetnek töbnek között:</vt:lpstr>
      <vt:lpstr>„Jézus pedig gyarapodott bölcsességben és testének állapotában, és az Isten és emberek előtt való kedvességben.” </vt:lpstr>
      <vt:lpstr>PowerPoint bemutató</vt:lpstr>
      <vt:lpstr>PowerPoint bemutató</vt:lpstr>
      <vt:lpstr>PowerPoint bemutató</vt:lpstr>
      <vt:lpstr>„A kisgyermekkori káros élmények megelőzésének a keresztény otthonban kell kezdődnie.” </vt:lpstr>
      <vt:lpstr>Nem biztonságos az otthon, ha a gyermekek:</vt:lpstr>
      <vt:lpstr>„Az apák és anyák lelkét körülvevő légkör betölti az egész házat, és az érezhető az otthon minden részében.”</vt:lpstr>
      <vt:lpstr>“Az ifjúság körében elterjedt erőszak-járvány kezelésének érdekében először is meg kell vizsgálnunk az otthonunkban fennálló kulturális normákat. „</vt:lpstr>
      <vt:lpstr>Ha az otthonunkban erőszak és hatalmaskodás  uralkodik, akkor </vt:lpstr>
      <vt:lpstr>„…a világosság e világra jött, és az emberek inkább szerették a sötétséget, mint a világosságot; mert az ő cselekedeteik gonoszak voltak. Mert minden, aki hamisan cselekszik, gyűlöli a világosságot és nem megy a világosságra, hogy az ő cselekedetei fel ne fedessenek.”</vt:lpstr>
      <vt:lpstr>…Aki pedig az igazságot cselekszi, az a világosságra megy, hogy az ő cselekedetei nyilvánvalókká legyenek, hogy Isten szerint való cselekedetek.” </vt:lpstr>
      <vt:lpstr>„Az egyházi közösségek tudtukon kívül is elősegíthetik a bántalmazó viselkedési mintákat ösztönző gondolkodásmódot, mivel bálványozzuk a hatalommal rendelkezőket. </vt:lpstr>
      <vt:lpstr>„De a Léleknek gyümölcse: szeretet, öröm, békesség, béketűrés, szívesség, jóság, hűség, szelídség, mértékletesség.” </vt:lpstr>
      <vt:lpstr>Amikor:</vt:lpstr>
      <vt:lpstr>Krisztus és az Atya teljesen egyek a SZERETET-ben </vt:lpstr>
      <vt:lpstr>Bántalmazást elősegítő légkört teremtünk, ha az egyházi emberek, AKÁR a tagok, akár a vezetők a szolgálat helyett a hatalomra összpontosítanak.</vt:lpstr>
      <vt:lpstr>Bűnösen Isten hatalmára törekszünk Isten jellemvonásai – nak birtoklása nélkül. </vt:lpstr>
      <vt:lpstr> „Aki szereti az ő atyjafiát, a világosságban marad, és nincs benne botránkozásra való. Aki pedig gyűlöli az ő atyjafiát, a sötétségben van, és a sötétségben jár, és nem tudja hová megy, mert a sötétség megvakította az ő szemeit.” </vt:lpstr>
      <vt:lpstr>Az egyház akkor kezdheti megélni a megújulást és gyógyulást,  ha a kedvességgel és együttérzéssel teli otthon létrehozásáról szóló nyílt, őszinte beszédhez szükséges erővel rendelkezünk…</vt:lpstr>
      <vt:lpstr>… és ha megtagadjuk azoknak a bevett szokásoknak a védelmét, amelyek támogatják, illetve lehetővé teszik az erőszak és agresszió szellemének alkalmazását a következő generációval szemben. </vt:lpstr>
      <vt:lpstr>Mindaddig, amíg így járunk el, együttesen kilopjuk gyermekeink szívéből a biztonság és bizalom kincsét. </vt:lpstr>
      <vt:lpstr>Ezáltal eltorzítva mutatjuk be Isten jellemét és megszegjük a harmadik parancsolatot</vt:lpstr>
      <vt:lpstr>„Az Úrnak a te Istenednek nevét hiába fel ne vedd; mert nem hagyja azt az Úr büntetés nélkül, aki az ő nevét hiába felveszi.” </vt:lpstr>
      <vt:lpstr>Hiába vesszük szánkra Isten nevét, ha mindennapi gyakorlatunkban nem mutatkoznak meg a Szentlélek gyümölcsei. </vt:lpstr>
      <vt:lpstr>Amikor a saját vágyainkat követjük: „A testnek cselekedetei pedig nyilvánvalók, melyek ezek: házasságtörés, paráznaság, tisztátalanság, bujálkodás. Bálványimádás, varázslás, ellenségeskedések, versengések, gyűlölködések, harag, patvarkodások, visszavonások, pártütések. Irigységek, gyilkosságok, részegségek, dobzódások és ezekhez hasonlók: melyekről előre mondom néktek, amiképpen már ezelőtt is mondottam, hogy akik ilyeneket cselekszenek, Isten országának örökösei nem lesznek.”</vt:lpstr>
      <vt:lpstr>„Az otthon a menny legszebb előképe. - Az otthont azzá kell tennünk, amit ez a szó magában foglal. A földön a menny előképe legyen, az a hely, ahol ápolják az érzelmeket annak tudatos elnyomása helyett. Boldogságunk a szeretet, a rokonszenv és az egymás iránti udvariasságunk ápolásától függ. …</vt:lpstr>
      <vt:lpstr>„…A menny legszebb előképe az az otthon, ahol az Úr Lelke lakozik. Isten akaratát akkor teljesítik, ha a férj és a feleség tiszteli egymást, ápolják a szeretetet és a bizalmat.”</vt:lpstr>
      <vt:lpstr>„Sose feledjük, a Megváltó tulajdonságainak becsben tartása által tegyük otthonunkat ragyogóvá, boldoggá magunk és gyermekeink számára. … A bajok ránk törhetnek, mert ez az emberiség sorsa. </vt:lpstr>
      <vt:lpstr>„…Azonban bármily felhősek is napjaink, a türelem, a hála és a szeretet napfénye áradjon szívünkbe. Annak ellenére, hogy otthonunk egyszerűen van berendezve, az mégis az a hely, ahol mindig barátságos szavakat szólunk, kedves dolgokat cselekszünk; ahol az udvariasság és a szeretet állandó vendég.” </vt:lpstr>
      <vt:lpstr>„Se a férj, se a feleség ne kíséreljen meg önkényuralmat gyakorolni a másik felett. Ne próbáld kényszeríteni a másikat, hogy engedjen kívánságodnak! Ezt nem tehetitek meg, ha meg akarjátok tartani egymás szeretetét. Legyetek kedvesek, türelmesek, elnézők, belátók és előzékenyek! Isten kegyelme által boldoggá tudjátok tenni egymást, ahogyan azt házassági fogadalmatokban ígértétek.</vt:lpstr>
      <vt:lpstr>„Jaj, azoknak, akik a gonoszt jónak mondják és a jót gonosznak; akik a sötétséget világossággá s a világosságot sötétséggé teszik, és teszik a keserűt édessé, s az édest keserűvé!” </vt:lpstr>
      <vt:lpstr> Pál apostol világosan arra utasít, hogy:</vt:lpstr>
      <vt:lpstr>Ha:</vt:lpstr>
      <vt:lpstr>Mindaddig, amíg:</vt:lpstr>
      <vt:lpstr>…azt sugározzuk a fiataljaink felé, hogy </vt:lpstr>
      <vt:lpstr>Tükörbe kell néznünk és foglalkoznunk kell a saját erőszakos megnyilatkozásainkkal és agressziónkkal, hatalmaskodásra való jogosultságunk érzésével.  </vt:lpstr>
      <vt:lpstr>Kezdjük azzal, hogy legyünk hajlandók megtörni a csendet és… vessünk véget neki!  enditnow®.</vt:lpstr>
      <vt:lpstr>Isten nem a hallgatásban határozta meg mások helyes szeretetnének módját. </vt:lpstr>
      <vt:lpstr>Az elhallgatás módszere nem ösztönzi alázatos megbánásra és változtatásra az elkövetőket. </vt:lpstr>
      <vt:lpstr>Az elhallgatás nem része a bibliai értelemben vett megbocsájtási folyamatnak. </vt:lpstr>
      <vt:lpstr>A csend nem hoz változást.  </vt:lpstr>
      <vt:lpstr>Az elhallgatás nem segíti elő a gyógyulást.  A csend nem menti meg a bárányokat. </vt:lpstr>
      <vt:lpstr>Együtt megtörhetjük a csendet. Együtt véget vethetünk neki. enditnow.</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Bringing Peace Home</dc:title>
  <dc:creator>Bea</dc:creator>
  <cp:lastModifiedBy>Bea</cp:lastModifiedBy>
  <cp:revision>106</cp:revision>
  <dcterms:modified xsi:type="dcterms:W3CDTF">2021-10-18T16:42:45Z</dcterms:modified>
</cp:coreProperties>
</file>